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Default Extension="wmf" ContentType="image/x-wmf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43"/>
  </p:notesMasterIdLst>
  <p:handoutMasterIdLst>
    <p:handoutMasterId r:id="rId44"/>
  </p:handoutMasterIdLst>
  <p:sldIdLst>
    <p:sldId id="256" r:id="rId2"/>
    <p:sldId id="257" r:id="rId3"/>
    <p:sldId id="258" r:id="rId4"/>
    <p:sldId id="259" r:id="rId5"/>
    <p:sldId id="264" r:id="rId6"/>
    <p:sldId id="301" r:id="rId7"/>
    <p:sldId id="302" r:id="rId8"/>
    <p:sldId id="260" r:id="rId9"/>
    <p:sldId id="261" r:id="rId10"/>
    <p:sldId id="262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303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8" r:id="rId33"/>
    <p:sldId id="286" r:id="rId34"/>
    <p:sldId id="287" r:id="rId35"/>
    <p:sldId id="289" r:id="rId36"/>
    <p:sldId id="290" r:id="rId37"/>
    <p:sldId id="291" r:id="rId38"/>
    <p:sldId id="297" r:id="rId39"/>
    <p:sldId id="298" r:id="rId40"/>
    <p:sldId id="299" r:id="rId41"/>
    <p:sldId id="300" r:id="rId42"/>
  </p:sldIdLst>
  <p:sldSz cx="9144000" cy="6858000" type="screen4x3"/>
  <p:notesSz cx="6858000" cy="9144000"/>
  <p:defaultTextStyle>
    <a:defPPr>
      <a:defRPr lang="sr-Latn-C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sr-Latn-CS"/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8A1A8DA8-DA12-47AF-904D-CE4C9E233032}" type="datetimeFigureOut">
              <a:rPr lang="sr-Latn-CS"/>
              <a:pPr/>
              <a:t>24.2.2017</a:t>
            </a:fld>
            <a:endParaRPr lang="sr-Latn-CS"/>
          </a:p>
        </p:txBody>
      </p:sp>
      <p:sp>
        <p:nvSpPr>
          <p:cNvPr id="686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sr-Latn-CS"/>
          </a:p>
        </p:txBody>
      </p:sp>
      <p:sp>
        <p:nvSpPr>
          <p:cNvPr id="686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256BD7DC-F364-4FCC-857C-DDEB0F7EE874}" type="slidenum">
              <a:rPr lang="sr-Latn-CS"/>
              <a:pPr/>
              <a:t>‹#›</a:t>
            </a:fld>
            <a:endParaRPr lang="sr-Latn-C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42D5BC8-E293-41C2-8647-7DDD2AE98DD7}" type="datetimeFigureOut">
              <a:rPr lang="sr-Latn-CS"/>
              <a:pPr>
                <a:defRPr/>
              </a:pPr>
              <a:t>24.2.2017</a:t>
            </a:fld>
            <a:endParaRPr lang="sr-Latn-C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r-Latn-C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sr-Latn-CS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1EE88B6-76EA-46B6-AEB9-5A03E7EB297E}" type="slidenum">
              <a:rPr lang="sr-Latn-CS"/>
              <a:pPr>
                <a:defRPr/>
              </a:pPr>
              <a:t>‹#›</a:t>
            </a:fld>
            <a:endParaRPr lang="sr-Latn-C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r-Latn-C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r-Latn-CS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F66B0B1-749E-4675-90EE-9D7A8C6F9CE7}" type="slidenum">
              <a:rPr lang="sr-Latn-C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sr-Latn-C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r-Latn-C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r-Latn-C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r-Latn-C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r-Latn-C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r-Latn-C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r-Latn-C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r-Latn-C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1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r-Latn-C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r-Latn-C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r-Latn-C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r-Latn-C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r-Latn-C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r-Latn-C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r-Latn-C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6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r-Latn-C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r-Latn-C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r-Latn-C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523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r-Latn-C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5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r-Latn-C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728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r-Latn-C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r-Latn-C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830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r-Latn-C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933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r-Latn-C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035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r-Latn-C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7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r-Latn-C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0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r-Latn-C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342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r-Latn-C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45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r-Latn-C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547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r-Latn-C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161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r-Latn-CS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4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r-Latn-C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r-Latn-CS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366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r-Latn-CS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469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r-Latn-C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r-Latn-C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r-Latn-C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r-Latn-C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r-Latn-C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r-Latn-C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549D500-0F12-467B-82B5-1702E9F8B997}" type="datetimeFigureOut">
              <a:rPr lang="sr-Latn-CS"/>
              <a:pPr>
                <a:defRPr/>
              </a:pPr>
              <a:t>24.2.2017</a:t>
            </a:fld>
            <a:endParaRPr lang="sr-Latn-CS"/>
          </a:p>
        </p:txBody>
      </p:sp>
      <p:sp>
        <p:nvSpPr>
          <p:cNvPr id="7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sr-Latn-CS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3F3ADDD-2FBB-445B-AAB2-264A2B861AF9}" type="slidenum">
              <a:rPr lang="sr-Latn-CS"/>
              <a:pPr>
                <a:defRPr/>
              </a:pPr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368343-87AC-4986-94B0-E85D145FC02D}" type="datetimeFigureOut">
              <a:rPr lang="sr-Latn-CS"/>
              <a:pPr>
                <a:defRPr/>
              </a:pPr>
              <a:t>24.2.2017</a:t>
            </a:fld>
            <a:endParaRPr lang="sr-Latn-C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76F291-6CDD-4000-A4E2-AA194645EB55}" type="slidenum">
              <a:rPr lang="sr-Latn-CS"/>
              <a:pPr>
                <a:defRPr/>
              </a:pPr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BA834E-10E6-4C15-B8D5-30922DAD7526}" type="datetimeFigureOut">
              <a:rPr lang="sr-Latn-CS"/>
              <a:pPr>
                <a:defRPr/>
              </a:pPr>
              <a:t>24.2.2017</a:t>
            </a:fld>
            <a:endParaRPr lang="sr-Latn-C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EFF269-DD72-4C4C-A17C-BADAE4C42256}" type="slidenum">
              <a:rPr lang="sr-Latn-CS"/>
              <a:pPr>
                <a:defRPr/>
              </a:pPr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482D06-E5FC-4099-90FC-AAB18A364E55}" type="datetimeFigureOut">
              <a:rPr lang="sr-Latn-CS"/>
              <a:pPr>
                <a:defRPr/>
              </a:pPr>
              <a:t>24.2.2017</a:t>
            </a:fld>
            <a:endParaRPr lang="sr-Latn-C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1F9AE3-E497-4B48-A5AE-673237BB324A}" type="slidenum">
              <a:rPr lang="sr-Latn-CS"/>
              <a:pPr>
                <a:defRPr/>
              </a:pPr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A42C665-0FB0-4A4C-8E4B-D51EDFE68313}" type="datetimeFigureOut">
              <a:rPr lang="sr-Latn-CS"/>
              <a:pPr>
                <a:defRPr/>
              </a:pPr>
              <a:t>24.2.2017</a:t>
            </a:fld>
            <a:endParaRPr lang="sr-Latn-C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sr-Latn-C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A1A3020-43F0-4056-8C99-A2AFB5370983}" type="slidenum">
              <a:rPr lang="sr-Latn-CS"/>
              <a:pPr>
                <a:defRPr/>
              </a:pPr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1BEDBB-60B4-46ED-8565-54A12E3AE41B}" type="datetimeFigureOut">
              <a:rPr lang="sr-Latn-CS"/>
              <a:pPr>
                <a:defRPr/>
              </a:pPr>
              <a:t>24.2.2017</a:t>
            </a:fld>
            <a:endParaRPr lang="sr-Latn-C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D312BB-0106-432A-A67D-FDE47BB76B5F}" type="slidenum">
              <a:rPr lang="sr-Latn-CS"/>
              <a:pPr>
                <a:defRPr/>
              </a:pPr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C1C7113-4843-4D84-9810-2C4960EDB42A}" type="datetimeFigureOut">
              <a:rPr lang="sr-Latn-CS"/>
              <a:pPr>
                <a:defRPr/>
              </a:pPr>
              <a:t>24.2.2017</a:t>
            </a:fld>
            <a:endParaRPr lang="sr-Latn-C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sr-Latn-C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00B0363-4339-4A43-AF69-6119AB4377A4}" type="slidenum">
              <a:rPr lang="sr-Latn-CS"/>
              <a:pPr>
                <a:defRPr/>
              </a:pPr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BEEAB1-D9F9-4DB2-BFA1-D1F01A6C2525}" type="datetimeFigureOut">
              <a:rPr lang="sr-Latn-CS"/>
              <a:pPr>
                <a:defRPr/>
              </a:pPr>
              <a:t>24.2.2017</a:t>
            </a:fld>
            <a:endParaRPr lang="sr-Latn-CS"/>
          </a:p>
        </p:txBody>
      </p:sp>
      <p:sp>
        <p:nvSpPr>
          <p:cNvPr id="4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5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A3BEA8-C04F-4D4B-BEBA-C0BA52AE5A1C}" type="slidenum">
              <a:rPr lang="sr-Latn-CS"/>
              <a:pPr>
                <a:defRPr/>
              </a:pPr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Rectangle 2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1A833DB-0346-4C00-A7E2-B5AE2A3319FD}" type="datetimeFigureOut">
              <a:rPr lang="sr-Latn-CS"/>
              <a:pPr>
                <a:defRPr/>
              </a:pPr>
              <a:t>24.2.2017</a:t>
            </a:fld>
            <a:endParaRPr lang="sr-Latn-C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sr-Latn-C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4C37961-67C1-4C3D-840E-1AEA986D9796}" type="slidenum">
              <a:rPr lang="sr-Latn-CS"/>
              <a:pPr>
                <a:defRPr/>
              </a:pPr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EE16738-3837-4EDE-AE9F-B18E974B9BD6}" type="datetimeFigureOut">
              <a:rPr lang="sr-Latn-CS"/>
              <a:pPr>
                <a:defRPr/>
              </a:pPr>
              <a:t>24.2.2017</a:t>
            </a:fld>
            <a:endParaRPr lang="sr-Latn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sr-Latn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C71B9F6-F4D4-42BC-9773-E1BEEC1D91A2}" type="slidenum">
              <a:rPr lang="sr-Latn-CS"/>
              <a:pPr>
                <a:defRPr/>
              </a:pPr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 fontAlgn="auto">
              <a:lnSpc>
                <a:spcPts val="3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</a:endParaRPr>
          </a:p>
        </p:txBody>
      </p:sp>
      <p:sp>
        <p:nvSpPr>
          <p:cNvPr id="6" name="Flowchart: Process 5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lowchart: Process 6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8D268E5-170F-4622-9AFA-911F37AA4349}" type="datetimeFigureOut">
              <a:rPr lang="sr-Latn-CS"/>
              <a:pPr>
                <a:defRPr/>
              </a:pPr>
              <a:t>24.2.2017</a:t>
            </a:fld>
            <a:endParaRPr lang="sr-Latn-C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sr-Latn-C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8614F58-1B01-487B-A5D9-74D51C2C608A}" type="slidenum">
              <a:rPr lang="sr-Latn-CS"/>
              <a:pPr>
                <a:defRPr/>
              </a:pPr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57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868EC8DE-179F-4C31-A123-A576669F42BA}" type="datetimeFigureOut">
              <a:rPr lang="sr-Latn-CS"/>
              <a:pPr>
                <a:defRPr/>
              </a:pPr>
              <a:t>24.2.2017</a:t>
            </a:fld>
            <a:endParaRPr lang="sr-Latn-C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</a:defRPr>
            </a:lvl1pPr>
            <a:extLst/>
          </a:lstStyle>
          <a:p>
            <a:pPr>
              <a:defRPr/>
            </a:pPr>
            <a:endParaRPr lang="sr-Latn-C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</a:defRPr>
            </a:lvl1pPr>
            <a:extLst/>
          </a:lstStyle>
          <a:p>
            <a:pPr>
              <a:defRPr/>
            </a:pPr>
            <a:fld id="{B500F594-B8E0-4EDB-AFF5-5C48EE659009}" type="slidenum">
              <a:rPr lang="sr-Latn-CS"/>
              <a:pPr>
                <a:defRPr/>
              </a:pPr>
              <a:t>‹#›</a:t>
            </a:fld>
            <a:endParaRPr lang="sr-Latn-CS"/>
          </a:p>
        </p:txBody>
      </p:sp>
      <p:sp>
        <p:nvSpPr>
          <p:cNvPr id="15" name="Rectangle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6" r:id="rId2"/>
    <p:sldLayoutId id="2147483778" r:id="rId3"/>
    <p:sldLayoutId id="2147483775" r:id="rId4"/>
    <p:sldLayoutId id="2147483779" r:id="rId5"/>
    <p:sldLayoutId id="2147483774" r:id="rId6"/>
    <p:sldLayoutId id="2147483780" r:id="rId7"/>
    <p:sldLayoutId id="2147483781" r:id="rId8"/>
    <p:sldLayoutId id="2147483782" r:id="rId9"/>
    <p:sldLayoutId id="2147483773" r:id="rId10"/>
    <p:sldLayoutId id="214748377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5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9.gif"/><Relationship Id="rId5" Type="http://schemas.openxmlformats.org/officeDocument/2006/relationships/image" Target="../media/image38.png"/><Relationship Id="rId4" Type="http://schemas.openxmlformats.org/officeDocument/2006/relationships/image" Target="../media/image3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gi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6.gi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gi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2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4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8" descr="Kugellager0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50" y="1500188"/>
            <a:ext cx="1655763" cy="154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9" descr="LEZAJI9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6609" t="5952" r="4184" b="16667"/>
          <a:stretch>
            <a:fillRect/>
          </a:stretch>
        </p:blipFill>
        <p:spPr bwMode="auto">
          <a:xfrm>
            <a:off x="1071563" y="142875"/>
            <a:ext cx="1928812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18" descr="OSOVINE1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D5CBD2"/>
              </a:clrFrom>
              <a:clrTo>
                <a:srgbClr val="D5CBD2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43313" y="4214813"/>
            <a:ext cx="2392362" cy="16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20" descr="FeatherKeyUnMounted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429000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21" descr="120px-Keilriemen-V-Belt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85938" y="5000625"/>
            <a:ext cx="1511300" cy="142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Picture 22" descr="Gears_animation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686550" y="0"/>
            <a:ext cx="245745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4" name="Picture 17" descr="ScreenShot012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DFE0DB"/>
              </a:clrFrom>
              <a:clrTo>
                <a:srgbClr val="DFE0DB">
                  <a:alpha val="0"/>
                </a:srgbClr>
              </a:clrTo>
            </a:clrChange>
          </a:blip>
          <a:srcRect t="8318" r="21364"/>
          <a:stretch>
            <a:fillRect/>
          </a:stretch>
        </p:blipFill>
        <p:spPr bwMode="auto">
          <a:xfrm>
            <a:off x="7040563" y="6070600"/>
            <a:ext cx="2103437" cy="78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5" name="Picture 19" descr="bearings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EFC"/>
              </a:clrFrom>
              <a:clrTo>
                <a:srgbClr val="FFFE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84975" y="3000375"/>
            <a:ext cx="2359025" cy="194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3786188" y="3714750"/>
            <a:ext cx="1449387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7432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defRPr/>
            </a:pPr>
            <a:r>
              <a:rPr lang="sr-Latn-CS" sz="3200" dirty="0">
                <a:solidFill>
                  <a:schemeClr val="tx2">
                    <a:shade val="30000"/>
                    <a:satMod val="150000"/>
                  </a:schemeClr>
                </a:solidFill>
                <a:latin typeface="+mn-lt"/>
              </a:rPr>
              <a:t>3</a:t>
            </a:r>
            <a:r>
              <a:rPr lang="sr-Cyrl-CS" sz="3200" dirty="0">
                <a:solidFill>
                  <a:schemeClr val="tx2">
                    <a:shade val="30000"/>
                    <a:satMod val="150000"/>
                  </a:schemeClr>
                </a:solidFill>
                <a:latin typeface="+mn-lt"/>
              </a:rPr>
              <a:t>. ДЕО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2313" y="1571625"/>
            <a:ext cx="7772400" cy="2078038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sr-Cyrl-CS" sz="6000" dirty="0" smtClean="0">
                <a:solidFill>
                  <a:schemeClr val="tx2">
                    <a:satMod val="130000"/>
                  </a:schemeClr>
                </a:solidFill>
              </a:rPr>
              <a:t>МАШИНЕ</a:t>
            </a:r>
            <a:r>
              <a:rPr lang="sr-Latn-CS" sz="6000" dirty="0" smtClean="0">
                <a:solidFill>
                  <a:schemeClr val="tx2">
                    <a:satMod val="130000"/>
                  </a:schemeClr>
                </a:solidFill>
              </a:rPr>
              <a:t> </a:t>
            </a:r>
            <a:br>
              <a:rPr lang="sr-Latn-CS" sz="6000" dirty="0" smtClean="0">
                <a:solidFill>
                  <a:schemeClr val="tx2">
                    <a:satMod val="130000"/>
                  </a:schemeClr>
                </a:solidFill>
              </a:rPr>
            </a:br>
            <a:r>
              <a:rPr lang="sr-Cyrl-CS" sz="6000" dirty="0" smtClean="0">
                <a:solidFill>
                  <a:schemeClr val="tx2">
                    <a:satMod val="130000"/>
                  </a:schemeClr>
                </a:solidFill>
              </a:rPr>
              <a:t>И</a:t>
            </a:r>
            <a:r>
              <a:rPr lang="sr-Latn-CS" sz="6000" dirty="0" smtClean="0">
                <a:solidFill>
                  <a:schemeClr val="tx2">
                    <a:satMod val="130000"/>
                  </a:schemeClr>
                </a:solidFill>
              </a:rPr>
              <a:t> </a:t>
            </a:r>
            <a:br>
              <a:rPr lang="sr-Latn-CS" sz="6000" dirty="0" smtClean="0">
                <a:solidFill>
                  <a:schemeClr val="tx2">
                    <a:satMod val="130000"/>
                  </a:schemeClr>
                </a:solidFill>
              </a:rPr>
            </a:br>
            <a:r>
              <a:rPr lang="sr-Cyrl-CS" sz="6000" dirty="0" smtClean="0">
                <a:solidFill>
                  <a:schemeClr val="tx2">
                    <a:satMod val="130000"/>
                  </a:schemeClr>
                </a:solidFill>
              </a:rPr>
              <a:t>МЕХАНИЗМИ</a:t>
            </a:r>
            <a:endParaRPr lang="sr-Latn-CS" sz="6000" dirty="0">
              <a:solidFill>
                <a:schemeClr val="tx2">
                  <a:satMod val="13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sr-Latn-CS" smtClean="0"/>
          </a:p>
        </p:txBody>
      </p:sp>
      <p:pic>
        <p:nvPicPr>
          <p:cNvPr id="17411" name="Picture 5" descr="Vrste zupcanika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900113"/>
            <a:ext cx="9144000" cy="5957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357313" y="0"/>
            <a:ext cx="7497762" cy="1143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sr-Cyrl-CS" dirty="0" smtClean="0">
                <a:solidFill>
                  <a:schemeClr val="tx2">
                    <a:satMod val="130000"/>
                  </a:schemeClr>
                </a:solidFill>
              </a:rPr>
              <a:t>ЗУПЧАСТИ</a:t>
            </a:r>
            <a:r>
              <a:rPr lang="sr-Latn-CS" dirty="0" smtClean="0">
                <a:solidFill>
                  <a:schemeClr val="tx2">
                    <a:satMod val="130000"/>
                  </a:schemeClr>
                </a:solidFill>
              </a:rPr>
              <a:t> </a:t>
            </a:r>
            <a:r>
              <a:rPr lang="sr-Cyrl-CS" dirty="0" smtClean="0">
                <a:solidFill>
                  <a:schemeClr val="tx2">
                    <a:satMod val="130000"/>
                  </a:schemeClr>
                </a:solidFill>
              </a:rPr>
              <a:t>ПРЕНОСНИЦИ</a:t>
            </a:r>
            <a:endParaRPr lang="sr-Latn-CS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17413" name="Text Box 6"/>
          <p:cNvSpPr txBox="1">
            <a:spLocks noChangeArrowheads="1"/>
          </p:cNvSpPr>
          <p:nvPr/>
        </p:nvSpPr>
        <p:spPr bwMode="auto">
          <a:xfrm>
            <a:off x="785813" y="3143250"/>
            <a:ext cx="33289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r-Cyrl-CS" sz="2000" b="1">
                <a:solidFill>
                  <a:srgbClr val="4D4D4D"/>
                </a:solidFill>
                <a:latin typeface="Corbel" pitchFamily="34" charset="0"/>
              </a:rPr>
              <a:t>Цилиндрични зупчаници</a:t>
            </a:r>
            <a:endParaRPr lang="en-US" sz="2000" b="1">
              <a:solidFill>
                <a:srgbClr val="4D4D4D"/>
              </a:solidFill>
              <a:latin typeface="Gill Sans MT" pitchFamily="34" charset="0"/>
            </a:endParaRPr>
          </a:p>
        </p:txBody>
      </p:sp>
      <p:sp>
        <p:nvSpPr>
          <p:cNvPr id="17414" name="Text Box 7"/>
          <p:cNvSpPr txBox="1">
            <a:spLocks noChangeArrowheads="1"/>
          </p:cNvSpPr>
          <p:nvPr/>
        </p:nvSpPr>
        <p:spPr bwMode="auto">
          <a:xfrm>
            <a:off x="5357813" y="3143250"/>
            <a:ext cx="31702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r-Cyrl-CS" sz="2000" b="1">
                <a:solidFill>
                  <a:srgbClr val="4D4D4D"/>
                </a:solidFill>
                <a:latin typeface="Corbel" pitchFamily="34" charset="0"/>
              </a:rPr>
              <a:t>Пужни зупчасти пренос</a:t>
            </a:r>
            <a:endParaRPr lang="en-US" sz="2000" b="1">
              <a:solidFill>
                <a:srgbClr val="4D4D4D"/>
              </a:solidFill>
              <a:latin typeface="Gill Sans MT" pitchFamily="34" charset="0"/>
            </a:endParaRPr>
          </a:p>
        </p:txBody>
      </p:sp>
      <p:sp>
        <p:nvSpPr>
          <p:cNvPr id="17415" name="Text Box 9"/>
          <p:cNvSpPr txBox="1">
            <a:spLocks noChangeArrowheads="1"/>
          </p:cNvSpPr>
          <p:nvPr/>
        </p:nvSpPr>
        <p:spPr bwMode="auto">
          <a:xfrm>
            <a:off x="857250" y="6143625"/>
            <a:ext cx="21272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r-Cyrl-CS" sz="2000" b="1">
                <a:solidFill>
                  <a:srgbClr val="4D4D4D"/>
                </a:solidFill>
                <a:latin typeface="Corbel" pitchFamily="34" charset="0"/>
              </a:rPr>
              <a:t>Зупчаста летва</a:t>
            </a:r>
            <a:endParaRPr lang="en-US" sz="2000" b="1">
              <a:solidFill>
                <a:srgbClr val="4D4D4D"/>
              </a:solidFill>
              <a:latin typeface="Gill Sans MT" pitchFamily="34" charset="0"/>
            </a:endParaRPr>
          </a:p>
        </p:txBody>
      </p:sp>
      <p:sp>
        <p:nvSpPr>
          <p:cNvPr id="17416" name="Text Box 10"/>
          <p:cNvSpPr txBox="1">
            <a:spLocks noChangeArrowheads="1"/>
          </p:cNvSpPr>
          <p:nvPr/>
        </p:nvSpPr>
        <p:spPr bwMode="auto">
          <a:xfrm>
            <a:off x="5786438" y="6072188"/>
            <a:ext cx="26431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r-Cyrl-CS" sz="2000" b="1">
                <a:solidFill>
                  <a:srgbClr val="4D4D4D"/>
                </a:solidFill>
                <a:latin typeface="Corbel" pitchFamily="34" charset="0"/>
              </a:rPr>
              <a:t>Конусни зупчаници</a:t>
            </a:r>
            <a:endParaRPr lang="en-US" sz="2000" b="1">
              <a:solidFill>
                <a:srgbClr val="4D4D4D"/>
              </a:solidFill>
              <a:latin typeface="Gill Sans M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 descr="gear-intr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0438" y="1214438"/>
            <a:ext cx="4443412" cy="564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5" descr="gear-spu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185863"/>
            <a:ext cx="3786188" cy="567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430" name="Rectangle 6"/>
          <p:cNvSpPr>
            <a:spLocks noGrp="1" noChangeArrowheads="1"/>
          </p:cNvSpPr>
          <p:nvPr>
            <p:ph type="title"/>
          </p:nvPr>
        </p:nvSpPr>
        <p:spPr>
          <a:xfrm>
            <a:off x="428625" y="0"/>
            <a:ext cx="8226425" cy="714375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sr-Cyrl-CS" sz="4000" b="1" dirty="0" smtClean="0">
                <a:solidFill>
                  <a:srgbClr val="0070C0"/>
                </a:solidFill>
              </a:rPr>
              <a:t>Цилиндрични зупчаници</a:t>
            </a:r>
            <a:endParaRPr lang="sr-Latn-CS" sz="4000" b="1" dirty="0" smtClean="0">
              <a:solidFill>
                <a:srgbClr val="0070C0"/>
              </a:solidFill>
            </a:endParaRPr>
          </a:p>
        </p:txBody>
      </p:sp>
      <p:sp>
        <p:nvSpPr>
          <p:cNvPr id="9" name="Rectangle 6"/>
          <p:cNvSpPr txBox="1">
            <a:spLocks noChangeArrowheads="1"/>
          </p:cNvSpPr>
          <p:nvPr/>
        </p:nvSpPr>
        <p:spPr bwMode="auto">
          <a:xfrm>
            <a:off x="468313" y="549275"/>
            <a:ext cx="822642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Cyrl-CS" sz="40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- Паралелна вратила -</a:t>
            </a:r>
            <a:endParaRPr lang="sr-Latn-CS" sz="4000" b="1" kern="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 bwMode="auto">
          <a:xfrm>
            <a:off x="214313" y="5929313"/>
            <a:ext cx="328612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Cyrl-CS" sz="3200" b="1" kern="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Прави зуби</a:t>
            </a:r>
            <a:endParaRPr lang="sr-Latn-CS" sz="3200" b="1" kern="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18439" name="Picture 9" descr="gear-helical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75425" y="5143500"/>
            <a:ext cx="2568575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6"/>
          <p:cNvSpPr txBox="1">
            <a:spLocks noChangeArrowheads="1"/>
          </p:cNvSpPr>
          <p:nvPr/>
        </p:nvSpPr>
        <p:spPr bwMode="auto">
          <a:xfrm>
            <a:off x="6357938" y="2428875"/>
            <a:ext cx="2786062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Cyrl-CS" sz="3200" b="1" kern="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Коси зуби</a:t>
            </a:r>
            <a:endParaRPr lang="sr-Latn-CS" sz="3200" b="1" kern="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857250" y="1928813"/>
            <a:ext cx="2000250" cy="571500"/>
          </a:xfrm>
          <a:prstGeom prst="line">
            <a:avLst/>
          </a:prstGeom>
          <a:ln w="38100">
            <a:solidFill>
              <a:srgbClr val="FF000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500063" y="4214813"/>
            <a:ext cx="2071687" cy="714375"/>
          </a:xfrm>
          <a:prstGeom prst="line">
            <a:avLst/>
          </a:prstGeom>
          <a:ln w="38100">
            <a:solidFill>
              <a:srgbClr val="FF000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3929063" y="2071688"/>
            <a:ext cx="3643312" cy="285750"/>
          </a:xfrm>
          <a:prstGeom prst="line">
            <a:avLst/>
          </a:prstGeom>
          <a:ln w="38100">
            <a:solidFill>
              <a:srgbClr val="FF000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3938588" y="4795838"/>
            <a:ext cx="2643187" cy="214312"/>
          </a:xfrm>
          <a:prstGeom prst="line">
            <a:avLst/>
          </a:prstGeom>
          <a:ln w="38100">
            <a:solidFill>
              <a:srgbClr val="FF000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7"/>
          <p:cNvSpPr txBox="1">
            <a:spLocks noChangeArrowheads="1"/>
          </p:cNvSpPr>
          <p:nvPr/>
        </p:nvSpPr>
        <p:spPr bwMode="auto">
          <a:xfrm>
            <a:off x="0" y="0"/>
            <a:ext cx="9144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sr-Cyrl-CS" sz="4000" b="1" dirty="0">
                <a:solidFill>
                  <a:srgbClr val="0070C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Конусни зупчаници</a:t>
            </a:r>
            <a:endParaRPr lang="en-US" sz="4000" b="1" dirty="0">
              <a:solidFill>
                <a:srgbClr val="0070C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9459" name="Text Box 8"/>
          <p:cNvSpPr txBox="1">
            <a:spLocks noChangeArrowheads="1"/>
          </p:cNvSpPr>
          <p:nvPr/>
        </p:nvSpPr>
        <p:spPr bwMode="auto">
          <a:xfrm>
            <a:off x="0" y="639763"/>
            <a:ext cx="9144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sr-Cyrl-CS" sz="3200" b="1">
                <a:solidFill>
                  <a:srgbClr val="FF0000"/>
                </a:solidFill>
                <a:latin typeface="Corbel" pitchFamily="34" charset="0"/>
              </a:rPr>
              <a:t>- вратила се секу под правим углом -</a:t>
            </a:r>
            <a:endParaRPr lang="en-US" sz="3200" b="1">
              <a:solidFill>
                <a:srgbClr val="FF0000"/>
              </a:solidFill>
              <a:latin typeface="Gill Sans MT" pitchFamily="34" charset="0"/>
            </a:endParaRPr>
          </a:p>
        </p:txBody>
      </p:sp>
      <p:pic>
        <p:nvPicPr>
          <p:cNvPr id="19460" name="Picture 1" descr="G:\S K O L A - S K O L A\VII razred\VII r\Zupcanici\800px-Kegelradgetrieb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5" y="1214438"/>
            <a:ext cx="8880475" cy="564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7"/>
          <p:cNvSpPr txBox="1">
            <a:spLocks noChangeArrowheads="1"/>
          </p:cNvSpPr>
          <p:nvPr/>
        </p:nvSpPr>
        <p:spPr bwMode="auto">
          <a:xfrm>
            <a:off x="0" y="0"/>
            <a:ext cx="9144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sr-Cyrl-CS" sz="4000" b="1">
                <a:solidFill>
                  <a:srgbClr val="0070C0"/>
                </a:solidFill>
                <a:latin typeface="Corbel" pitchFamily="34" charset="0"/>
              </a:rPr>
              <a:t>Конусни зупчаници</a:t>
            </a:r>
            <a:endParaRPr lang="en-US" sz="4000" b="1">
              <a:solidFill>
                <a:srgbClr val="0070C0"/>
              </a:solidFill>
              <a:latin typeface="Gill Sans MT" pitchFamily="34" charset="0"/>
            </a:endParaRPr>
          </a:p>
        </p:txBody>
      </p:sp>
      <p:sp>
        <p:nvSpPr>
          <p:cNvPr id="20483" name="Text Box 8"/>
          <p:cNvSpPr txBox="1">
            <a:spLocks noChangeArrowheads="1"/>
          </p:cNvSpPr>
          <p:nvPr/>
        </p:nvSpPr>
        <p:spPr bwMode="auto">
          <a:xfrm>
            <a:off x="0" y="639763"/>
            <a:ext cx="9144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sr-Cyrl-CS" sz="3200" b="1">
                <a:solidFill>
                  <a:srgbClr val="FF0000"/>
                </a:solidFill>
                <a:latin typeface="Corbel" pitchFamily="34" charset="0"/>
              </a:rPr>
              <a:t>- вратила се секу под правим углом -</a:t>
            </a:r>
            <a:endParaRPr lang="en-US" sz="3200" b="1">
              <a:solidFill>
                <a:srgbClr val="FF0000"/>
              </a:solidFill>
              <a:latin typeface="Gill Sans MT" pitchFamily="34" charset="0"/>
            </a:endParaRPr>
          </a:p>
        </p:txBody>
      </p:sp>
      <p:sp>
        <p:nvSpPr>
          <p:cNvPr id="20484" name="Line 15"/>
          <p:cNvSpPr>
            <a:spLocks noChangeShapeType="1"/>
          </p:cNvSpPr>
          <p:nvPr/>
        </p:nvSpPr>
        <p:spPr bwMode="auto">
          <a:xfrm flipV="1">
            <a:off x="6300788" y="2708275"/>
            <a:ext cx="0" cy="792163"/>
          </a:xfrm>
          <a:prstGeom prst="line">
            <a:avLst/>
          </a:prstGeom>
          <a:noFill/>
          <a:ln w="38100">
            <a:solidFill>
              <a:srgbClr val="FF3300"/>
            </a:solidFill>
            <a:prstDash val="lgDashDot"/>
            <a:round/>
            <a:headEnd/>
            <a:tailEnd/>
          </a:ln>
        </p:spPr>
        <p:txBody>
          <a:bodyPr/>
          <a:lstStyle/>
          <a:p>
            <a:endParaRPr lang="sr-Latn-BA"/>
          </a:p>
        </p:txBody>
      </p:sp>
      <p:pic>
        <p:nvPicPr>
          <p:cNvPr id="20485" name="Picture 21" descr="gear-bevel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259013"/>
            <a:ext cx="5000625" cy="459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22" descr="gear-beve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46550" y="2571750"/>
            <a:ext cx="499745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49" name="Text Box 23"/>
          <p:cNvSpPr txBox="1">
            <a:spLocks noChangeArrowheads="1"/>
          </p:cNvSpPr>
          <p:nvPr/>
        </p:nvSpPr>
        <p:spPr bwMode="auto">
          <a:xfrm>
            <a:off x="6143625" y="1643063"/>
            <a:ext cx="22161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Cyrl-CS" sz="2800" b="1" dirty="0">
                <a:solidFill>
                  <a:schemeClr val="accent1">
                    <a:lumMod val="75000"/>
                  </a:schemeClr>
                </a:solidFill>
              </a:rPr>
              <a:t>Прави зуби</a:t>
            </a:r>
            <a:endParaRPr lang="sr-Latn-CS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0488" name="Picture 19" descr="Konusni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3125" y="2643188"/>
            <a:ext cx="2012950" cy="113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9" name="Picture 20" descr="OSOVINE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71938" y="1571625"/>
            <a:ext cx="1979612" cy="145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 Box 23"/>
          <p:cNvSpPr txBox="1">
            <a:spLocks noChangeArrowheads="1"/>
          </p:cNvSpPr>
          <p:nvPr/>
        </p:nvSpPr>
        <p:spPr bwMode="auto">
          <a:xfrm>
            <a:off x="1071563" y="1571625"/>
            <a:ext cx="18224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Cyrl-CS" sz="2800" dirty="0">
                <a:solidFill>
                  <a:schemeClr val="accent1">
                    <a:lumMod val="75000"/>
                  </a:schemeClr>
                </a:solidFill>
              </a:rPr>
              <a:t>Коси зуби</a:t>
            </a:r>
            <a:endParaRPr lang="sr-Latn-C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 flipV="1">
            <a:off x="6286500" y="3571875"/>
            <a:ext cx="2714625" cy="500063"/>
          </a:xfrm>
          <a:prstGeom prst="line">
            <a:avLst/>
          </a:prstGeom>
          <a:ln w="38100">
            <a:solidFill>
              <a:srgbClr val="FF000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0" y="4143375"/>
            <a:ext cx="2714625" cy="71438"/>
          </a:xfrm>
          <a:prstGeom prst="line">
            <a:avLst/>
          </a:prstGeom>
          <a:ln w="38100">
            <a:solidFill>
              <a:srgbClr val="FF000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5400000">
            <a:off x="4965700" y="5465763"/>
            <a:ext cx="2500313" cy="1587"/>
          </a:xfrm>
          <a:prstGeom prst="line">
            <a:avLst/>
          </a:prstGeom>
          <a:ln w="38100">
            <a:solidFill>
              <a:srgbClr val="FF000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5400000">
            <a:off x="1608138" y="5607050"/>
            <a:ext cx="2500312" cy="1588"/>
          </a:xfrm>
          <a:prstGeom prst="line">
            <a:avLst/>
          </a:prstGeom>
          <a:ln w="38100">
            <a:solidFill>
              <a:srgbClr val="FF000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5"/>
          <p:cNvSpPr txBox="1">
            <a:spLocks noChangeArrowheads="1"/>
          </p:cNvSpPr>
          <p:nvPr/>
        </p:nvSpPr>
        <p:spPr bwMode="auto">
          <a:xfrm>
            <a:off x="0" y="0"/>
            <a:ext cx="9144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sr-Cyrl-CS" sz="4000" b="1">
                <a:solidFill>
                  <a:srgbClr val="0070C0"/>
                </a:solidFill>
                <a:latin typeface="Corbel" pitchFamily="34" charset="0"/>
              </a:rPr>
              <a:t>Пужни преносник</a:t>
            </a:r>
            <a:endParaRPr lang="en-US" sz="4000" b="1">
              <a:solidFill>
                <a:srgbClr val="0070C0"/>
              </a:solidFill>
              <a:latin typeface="Gill Sans MT" pitchFamily="34" charset="0"/>
            </a:endParaRPr>
          </a:p>
        </p:txBody>
      </p:sp>
      <p:sp>
        <p:nvSpPr>
          <p:cNvPr id="21507" name="Text Box 6"/>
          <p:cNvSpPr txBox="1">
            <a:spLocks noChangeArrowheads="1"/>
          </p:cNvSpPr>
          <p:nvPr/>
        </p:nvSpPr>
        <p:spPr bwMode="auto">
          <a:xfrm>
            <a:off x="0" y="642938"/>
            <a:ext cx="90011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sr-Cyrl-CS" sz="3200" b="1">
                <a:solidFill>
                  <a:srgbClr val="FF0000"/>
                </a:solidFill>
                <a:latin typeface="Corbel" pitchFamily="34" charset="0"/>
              </a:rPr>
              <a:t>- </a:t>
            </a:r>
            <a:r>
              <a:rPr lang="sr-Cyrl-CS" sz="2800" b="1">
                <a:solidFill>
                  <a:srgbClr val="FF0000"/>
                </a:solidFill>
                <a:latin typeface="Corbel" pitchFamily="34" charset="0"/>
              </a:rPr>
              <a:t>вратила су под правим углом и мимоилазе се – </a:t>
            </a:r>
            <a:endParaRPr lang="en-US" sz="2800" b="1">
              <a:solidFill>
                <a:srgbClr val="FF0000"/>
              </a:solidFill>
              <a:latin typeface="Gill Sans MT" pitchFamily="34" charset="0"/>
            </a:endParaRPr>
          </a:p>
        </p:txBody>
      </p:sp>
      <p:sp>
        <p:nvSpPr>
          <p:cNvPr id="21508" name="Line 8"/>
          <p:cNvSpPr>
            <a:spLocks noChangeShapeType="1"/>
          </p:cNvSpPr>
          <p:nvPr/>
        </p:nvSpPr>
        <p:spPr bwMode="auto">
          <a:xfrm flipV="1">
            <a:off x="6084888" y="2205038"/>
            <a:ext cx="0" cy="792162"/>
          </a:xfrm>
          <a:prstGeom prst="line">
            <a:avLst/>
          </a:prstGeom>
          <a:noFill/>
          <a:ln w="38100">
            <a:solidFill>
              <a:srgbClr val="FF3300"/>
            </a:solidFill>
            <a:prstDash val="lgDashDot"/>
            <a:round/>
            <a:headEnd/>
            <a:tailEnd/>
          </a:ln>
        </p:spPr>
        <p:txBody>
          <a:bodyPr/>
          <a:lstStyle/>
          <a:p>
            <a:endParaRPr lang="sr-Latn-BA"/>
          </a:p>
        </p:txBody>
      </p:sp>
      <p:pic>
        <p:nvPicPr>
          <p:cNvPr id="21509" name="Picture 11" descr="gear-helical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185863"/>
            <a:ext cx="3786188" cy="567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14" descr="gear-worm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17950" y="1214438"/>
            <a:ext cx="5226050" cy="564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1" name="Text Box 6"/>
          <p:cNvSpPr txBox="1">
            <a:spLocks noChangeArrowheads="1"/>
          </p:cNvSpPr>
          <p:nvPr/>
        </p:nvSpPr>
        <p:spPr bwMode="auto">
          <a:xfrm>
            <a:off x="2928938" y="1214438"/>
            <a:ext cx="76358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r-Cyrl-CS" sz="2400" b="1">
                <a:solidFill>
                  <a:srgbClr val="FF9933"/>
                </a:solidFill>
                <a:latin typeface="Corbel" pitchFamily="34" charset="0"/>
              </a:rPr>
              <a:t>пуж</a:t>
            </a:r>
            <a:endParaRPr lang="en-US" sz="2400" b="1">
              <a:solidFill>
                <a:srgbClr val="FF9933"/>
              </a:solidFill>
              <a:latin typeface="Gill Sans MT" pitchFamily="34" charset="0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rot="10800000" flipV="1">
            <a:off x="2214563" y="1428750"/>
            <a:ext cx="714375" cy="14287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3714750" y="1500188"/>
            <a:ext cx="2357438" cy="50006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21516" idx="1"/>
          </p:cNvCxnSpPr>
          <p:nvPr/>
        </p:nvCxnSpPr>
        <p:spPr>
          <a:xfrm rot="10800000" flipV="1">
            <a:off x="3000375" y="3059113"/>
            <a:ext cx="857250" cy="51276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21516" idx="2"/>
          </p:cNvCxnSpPr>
          <p:nvPr/>
        </p:nvCxnSpPr>
        <p:spPr>
          <a:xfrm rot="16200000" flipH="1">
            <a:off x="4459287" y="3459163"/>
            <a:ext cx="384175" cy="41275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16" name="Text Box 6"/>
          <p:cNvSpPr txBox="1">
            <a:spLocks noChangeArrowheads="1"/>
          </p:cNvSpPr>
          <p:nvPr/>
        </p:nvSpPr>
        <p:spPr bwMode="auto">
          <a:xfrm>
            <a:off x="3857625" y="2643188"/>
            <a:ext cx="117475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r-Cyrl-CS" sz="2400" b="1">
                <a:solidFill>
                  <a:srgbClr val="FF9933"/>
                </a:solidFill>
                <a:latin typeface="Corbel" pitchFamily="34" charset="0"/>
              </a:rPr>
              <a:t>Пужни</a:t>
            </a:r>
          </a:p>
          <a:p>
            <a:r>
              <a:rPr lang="sr-Cyrl-CS" sz="2400" b="1">
                <a:solidFill>
                  <a:srgbClr val="FF9933"/>
                </a:solidFill>
                <a:latin typeface="Corbel" pitchFamily="34" charset="0"/>
              </a:rPr>
              <a:t>точак</a:t>
            </a:r>
            <a:endParaRPr lang="en-US" sz="2400" b="1">
              <a:solidFill>
                <a:srgbClr val="FF9933"/>
              </a:solidFill>
              <a:latin typeface="Gill Sans M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 descr="Worm_Gear_and_Pini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21175" y="1516063"/>
            <a:ext cx="4822825" cy="534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7" descr="Schneckenradsatz-4ga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143250"/>
            <a:ext cx="4562475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13" descr="Doublebass_scroll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4322763" cy="321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323850" y="0"/>
            <a:ext cx="9144000" cy="70802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sr-Cyrl-CS" sz="4000" b="1" dirty="0" err="1">
                <a:solidFill>
                  <a:srgbClr val="0070C0"/>
                </a:solidFill>
              </a:rPr>
              <a:t>Пужни</a:t>
            </a:r>
            <a:r>
              <a:rPr lang="sr-Cyrl-CS" sz="4000" b="1" dirty="0">
                <a:solidFill>
                  <a:srgbClr val="0070C0"/>
                </a:solidFill>
              </a:rPr>
              <a:t> преносник</a:t>
            </a:r>
            <a:endParaRPr lang="en-US" sz="40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 descr="Schneckengetriebe0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762000"/>
            <a:ext cx="9144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Text Box 5"/>
          <p:cNvSpPr txBox="1">
            <a:spLocks noChangeArrowheads="1"/>
          </p:cNvSpPr>
          <p:nvPr/>
        </p:nvSpPr>
        <p:spPr bwMode="auto">
          <a:xfrm>
            <a:off x="0" y="0"/>
            <a:ext cx="9144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sr-Cyrl-CS" sz="4000" b="1">
                <a:solidFill>
                  <a:srgbClr val="0070C0"/>
                </a:solidFill>
                <a:latin typeface="Corbel" pitchFamily="34" charset="0"/>
              </a:rPr>
              <a:t>Пужни преносник</a:t>
            </a:r>
            <a:endParaRPr lang="en-US" sz="4000" b="1">
              <a:solidFill>
                <a:srgbClr val="0070C0"/>
              </a:solidFill>
              <a:latin typeface="Gill Sans MT" pitchFamily="34" charset="0"/>
            </a:endParaRPr>
          </a:p>
        </p:txBody>
      </p:sp>
      <p:sp>
        <p:nvSpPr>
          <p:cNvPr id="23556" name="Text Box 6"/>
          <p:cNvSpPr txBox="1">
            <a:spLocks noChangeArrowheads="1"/>
          </p:cNvSpPr>
          <p:nvPr/>
        </p:nvSpPr>
        <p:spPr bwMode="auto">
          <a:xfrm>
            <a:off x="5643563" y="3929063"/>
            <a:ext cx="76358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r-Cyrl-CS" sz="2400" b="1">
                <a:solidFill>
                  <a:srgbClr val="FF0000"/>
                </a:solidFill>
                <a:latin typeface="Corbel" pitchFamily="34" charset="0"/>
              </a:rPr>
              <a:t>пуж</a:t>
            </a:r>
            <a:endParaRPr lang="en-US" sz="2400" b="1">
              <a:solidFill>
                <a:srgbClr val="FF0000"/>
              </a:solidFill>
              <a:latin typeface="Gill Sans MT" pitchFamily="34" charset="0"/>
            </a:endParaRPr>
          </a:p>
        </p:txBody>
      </p:sp>
      <p:sp>
        <p:nvSpPr>
          <p:cNvPr id="23557" name="Text Box 6"/>
          <p:cNvSpPr txBox="1">
            <a:spLocks noChangeArrowheads="1"/>
          </p:cNvSpPr>
          <p:nvPr/>
        </p:nvSpPr>
        <p:spPr bwMode="auto">
          <a:xfrm>
            <a:off x="6572250" y="1143000"/>
            <a:ext cx="117475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r-Cyrl-CS" sz="2400" b="1">
                <a:solidFill>
                  <a:srgbClr val="FF0000"/>
                </a:solidFill>
                <a:latin typeface="Corbel" pitchFamily="34" charset="0"/>
              </a:rPr>
              <a:t>Пужни</a:t>
            </a:r>
          </a:p>
          <a:p>
            <a:r>
              <a:rPr lang="sr-Cyrl-CS" sz="2400" b="1">
                <a:solidFill>
                  <a:srgbClr val="FF0000"/>
                </a:solidFill>
                <a:latin typeface="Corbel" pitchFamily="34" charset="0"/>
              </a:rPr>
              <a:t>точак</a:t>
            </a:r>
            <a:endParaRPr lang="en-US" sz="2400" b="1">
              <a:solidFill>
                <a:srgbClr val="FF0000"/>
              </a:solidFill>
              <a:latin typeface="Gill Sans M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5"/>
          <p:cNvSpPr txBox="1">
            <a:spLocks noChangeArrowheads="1"/>
          </p:cNvSpPr>
          <p:nvPr/>
        </p:nvSpPr>
        <p:spPr bwMode="auto">
          <a:xfrm>
            <a:off x="0" y="0"/>
            <a:ext cx="9144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sr-Cyrl-CS" sz="4000" b="1">
                <a:solidFill>
                  <a:srgbClr val="0070C0"/>
                </a:solidFill>
                <a:latin typeface="Corbel" pitchFamily="34" charset="0"/>
              </a:rPr>
              <a:t>Пужни преносник</a:t>
            </a:r>
            <a:endParaRPr lang="en-US" sz="4000" b="1">
              <a:solidFill>
                <a:srgbClr val="0070C0"/>
              </a:solidFill>
              <a:latin typeface="Gill Sans MT" pitchFamily="34" charset="0"/>
            </a:endParaRPr>
          </a:p>
        </p:txBody>
      </p:sp>
      <p:pic>
        <p:nvPicPr>
          <p:cNvPr id="24579" name="Picture 2" descr="G:\S K O L A - S K O L A\VII razred\VII r\Zupcanici\800px-Schneckenrad_Schneckenwell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8" y="654050"/>
            <a:ext cx="8286750" cy="620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0" name="Text Box 6"/>
          <p:cNvSpPr txBox="1">
            <a:spLocks noChangeArrowheads="1"/>
          </p:cNvSpPr>
          <p:nvPr/>
        </p:nvSpPr>
        <p:spPr bwMode="auto">
          <a:xfrm>
            <a:off x="2500313" y="928688"/>
            <a:ext cx="76358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r-Cyrl-CS" sz="2400" b="1">
                <a:solidFill>
                  <a:srgbClr val="FF0000"/>
                </a:solidFill>
                <a:latin typeface="Corbel" pitchFamily="34" charset="0"/>
              </a:rPr>
              <a:t>пуж</a:t>
            </a:r>
            <a:endParaRPr lang="en-US" sz="2400" b="1">
              <a:solidFill>
                <a:srgbClr val="FF0000"/>
              </a:solidFill>
              <a:latin typeface="Gill Sans MT" pitchFamily="34" charset="0"/>
            </a:endParaRPr>
          </a:p>
        </p:txBody>
      </p:sp>
      <p:sp>
        <p:nvSpPr>
          <p:cNvPr id="24581" name="Text Box 6"/>
          <p:cNvSpPr txBox="1">
            <a:spLocks noChangeArrowheads="1"/>
          </p:cNvSpPr>
          <p:nvPr/>
        </p:nvSpPr>
        <p:spPr bwMode="auto">
          <a:xfrm>
            <a:off x="6858000" y="1428750"/>
            <a:ext cx="117475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r-Cyrl-CS" sz="2400" b="1">
                <a:solidFill>
                  <a:srgbClr val="FF0000"/>
                </a:solidFill>
                <a:latin typeface="Corbel" pitchFamily="34" charset="0"/>
              </a:rPr>
              <a:t>Пужни</a:t>
            </a:r>
          </a:p>
          <a:p>
            <a:r>
              <a:rPr lang="sr-Cyrl-CS" sz="2400" b="1">
                <a:solidFill>
                  <a:srgbClr val="FF0000"/>
                </a:solidFill>
                <a:latin typeface="Corbel" pitchFamily="34" charset="0"/>
              </a:rPr>
              <a:t>точак</a:t>
            </a:r>
            <a:endParaRPr lang="en-US" sz="2400" b="1">
              <a:solidFill>
                <a:srgbClr val="FF0000"/>
              </a:solidFill>
              <a:latin typeface="Gill Sans MT" pitchFamily="34" charset="0"/>
            </a:endParaRPr>
          </a:p>
        </p:txBody>
      </p:sp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4929188" y="5643563"/>
            <a:ext cx="76358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r-Cyrl-CS" sz="2400" b="1">
                <a:solidFill>
                  <a:srgbClr val="FF0000"/>
                </a:solidFill>
                <a:latin typeface="Corbel" pitchFamily="34" charset="0"/>
              </a:rPr>
              <a:t>пуж</a:t>
            </a:r>
            <a:endParaRPr lang="en-US" sz="2400" b="1">
              <a:solidFill>
                <a:srgbClr val="FF0000"/>
              </a:solidFill>
              <a:latin typeface="Gill Sans MT" pitchFamily="34" charset="0"/>
            </a:endParaRPr>
          </a:p>
        </p:txBody>
      </p:sp>
      <p:sp>
        <p:nvSpPr>
          <p:cNvPr id="24583" name="Text Box 6"/>
          <p:cNvSpPr txBox="1">
            <a:spLocks noChangeArrowheads="1"/>
          </p:cNvSpPr>
          <p:nvPr/>
        </p:nvSpPr>
        <p:spPr bwMode="auto">
          <a:xfrm>
            <a:off x="3571875" y="3929063"/>
            <a:ext cx="2598738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sr-Cyrl-CS" sz="2400" b="1">
                <a:solidFill>
                  <a:srgbClr val="FF0000"/>
                </a:solidFill>
                <a:latin typeface="Corbel" pitchFamily="34" charset="0"/>
              </a:rPr>
              <a:t>Конусно </a:t>
            </a:r>
          </a:p>
          <a:p>
            <a:pPr algn="ctr"/>
            <a:r>
              <a:rPr lang="sr-Cyrl-CS" sz="2400" b="1">
                <a:solidFill>
                  <a:srgbClr val="FF0000"/>
                </a:solidFill>
                <a:latin typeface="Corbel" pitchFamily="34" charset="0"/>
              </a:rPr>
              <a:t>ваљкасти лежај</a:t>
            </a:r>
            <a:endParaRPr lang="en-US" sz="2400" b="1">
              <a:solidFill>
                <a:srgbClr val="FF0000"/>
              </a:solidFill>
              <a:latin typeface="Gill Sans MT" pitchFamily="34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rot="16200000" flipV="1">
            <a:off x="3536157" y="3250406"/>
            <a:ext cx="1214438" cy="42862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16200000" flipV="1">
            <a:off x="3250406" y="2393157"/>
            <a:ext cx="2643187" cy="5715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" descr="Steam_roller_Aveling_&amp;_Porter_0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790113" cy="699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Text Box 5"/>
          <p:cNvSpPr txBox="1">
            <a:spLocks noChangeArrowheads="1"/>
          </p:cNvSpPr>
          <p:nvPr/>
        </p:nvSpPr>
        <p:spPr bwMode="auto">
          <a:xfrm>
            <a:off x="0" y="0"/>
            <a:ext cx="9144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sr-Cyrl-CS" sz="4000" b="1">
                <a:solidFill>
                  <a:srgbClr val="FFFF00"/>
                </a:solidFill>
                <a:latin typeface="Corbel" pitchFamily="34" charset="0"/>
              </a:rPr>
              <a:t>Пужни преносник</a:t>
            </a:r>
            <a:endParaRPr lang="en-US" sz="4000" b="1">
              <a:solidFill>
                <a:srgbClr val="FFFF00"/>
              </a:solidFill>
              <a:latin typeface="Gill Sans M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5"/>
          <p:cNvSpPr txBox="1">
            <a:spLocks noChangeArrowheads="1"/>
          </p:cNvSpPr>
          <p:nvPr/>
        </p:nvSpPr>
        <p:spPr bwMode="auto">
          <a:xfrm>
            <a:off x="0" y="0"/>
            <a:ext cx="9144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sr-Cyrl-CS" sz="4000" b="1">
                <a:latin typeface="Corbel" pitchFamily="34" charset="0"/>
              </a:rPr>
              <a:t>Зупчаста летва</a:t>
            </a:r>
          </a:p>
          <a:p>
            <a:pPr algn="ctr"/>
            <a:r>
              <a:rPr lang="sr-Cyrl-CS" sz="3200" b="1">
                <a:solidFill>
                  <a:srgbClr val="FF0000"/>
                </a:solidFill>
                <a:latin typeface="Corbel" pitchFamily="34" charset="0"/>
              </a:rPr>
              <a:t>- зупчаник + назубљена летва -</a:t>
            </a:r>
            <a:endParaRPr lang="en-US" sz="3200" b="1">
              <a:solidFill>
                <a:srgbClr val="FF0000"/>
              </a:solidFill>
              <a:latin typeface="Gill Sans MT" pitchFamily="34" charset="0"/>
            </a:endParaRPr>
          </a:p>
        </p:txBody>
      </p:sp>
      <p:pic>
        <p:nvPicPr>
          <p:cNvPr id="26627" name="Picture 2" descr="G:\S K O L A - S K O L A\VII razred\VII r\Zupcanici\Rack_and_pinion_animation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75075" y="1285875"/>
            <a:ext cx="5164138" cy="557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8" name="Text Box 5"/>
          <p:cNvSpPr txBox="1">
            <a:spLocks noChangeArrowheads="1"/>
          </p:cNvSpPr>
          <p:nvPr/>
        </p:nvSpPr>
        <p:spPr bwMode="auto">
          <a:xfrm>
            <a:off x="0" y="1285875"/>
            <a:ext cx="3857625" cy="221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sr-Cyrl-CS" sz="3200" b="1">
                <a:latin typeface="Corbel" pitchFamily="34" charset="0"/>
              </a:rPr>
              <a:t>Трансформише</a:t>
            </a:r>
          </a:p>
          <a:p>
            <a:pPr algn="ctr"/>
            <a:endParaRPr lang="sr-Cyrl-CS" sz="1000" b="1">
              <a:solidFill>
                <a:srgbClr val="FFFF00"/>
              </a:solidFill>
              <a:latin typeface="Corbel" pitchFamily="34" charset="0"/>
            </a:endParaRPr>
          </a:p>
          <a:p>
            <a:pPr algn="ctr"/>
            <a:r>
              <a:rPr lang="sr-Cyrl-CS" sz="3200" b="1">
                <a:solidFill>
                  <a:srgbClr val="FF9933"/>
                </a:solidFill>
                <a:latin typeface="Corbel" pitchFamily="34" charset="0"/>
              </a:rPr>
              <a:t>(ротацију)</a:t>
            </a:r>
          </a:p>
          <a:p>
            <a:pPr algn="ctr"/>
            <a:r>
              <a:rPr lang="sr-Cyrl-CS" sz="3200" b="1">
                <a:solidFill>
                  <a:srgbClr val="FF9933"/>
                </a:solidFill>
                <a:latin typeface="Corbel" pitchFamily="34" charset="0"/>
              </a:rPr>
              <a:t>у </a:t>
            </a:r>
          </a:p>
          <a:p>
            <a:pPr algn="ctr"/>
            <a:r>
              <a:rPr lang="sr-Cyrl-CS" sz="3200" b="1">
                <a:solidFill>
                  <a:srgbClr val="FF9933"/>
                </a:solidFill>
                <a:latin typeface="Corbel" pitchFamily="34" charset="0"/>
              </a:rPr>
              <a:t>(транслацију)</a:t>
            </a:r>
            <a:endParaRPr lang="en-US" sz="3200" b="1">
              <a:solidFill>
                <a:srgbClr val="FF9933"/>
              </a:solidFill>
              <a:latin typeface="Gill Sans MT" pitchFamily="34" charset="0"/>
            </a:endParaRPr>
          </a:p>
        </p:txBody>
      </p:sp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0" y="5286375"/>
            <a:ext cx="3857625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sr-Cyrl-CS" sz="3200" b="1">
                <a:solidFill>
                  <a:srgbClr val="FF99CC"/>
                </a:solidFill>
                <a:latin typeface="Corbel" pitchFamily="34" charset="0"/>
              </a:rPr>
              <a:t>Обртно кретање</a:t>
            </a:r>
          </a:p>
          <a:p>
            <a:pPr algn="ctr"/>
            <a:r>
              <a:rPr lang="sr-Cyrl-CS" sz="3200" b="1">
                <a:solidFill>
                  <a:srgbClr val="FF99CC"/>
                </a:solidFill>
                <a:latin typeface="Corbel" pitchFamily="34" charset="0"/>
              </a:rPr>
              <a:t>У </a:t>
            </a:r>
          </a:p>
          <a:p>
            <a:pPr algn="ctr"/>
            <a:r>
              <a:rPr lang="sr-Cyrl-CS" sz="3200" b="1">
                <a:solidFill>
                  <a:srgbClr val="FF99CC"/>
                </a:solidFill>
                <a:latin typeface="Corbel" pitchFamily="34" charset="0"/>
              </a:rPr>
              <a:t>праволинијско</a:t>
            </a:r>
            <a:endParaRPr lang="en-US" sz="3200" b="1">
              <a:solidFill>
                <a:srgbClr val="FF99CC"/>
              </a:solidFill>
              <a:latin typeface="Gill Sans MT" pitchFamily="34" charset="0"/>
            </a:endParaRPr>
          </a:p>
        </p:txBody>
      </p:sp>
      <p:pic>
        <p:nvPicPr>
          <p:cNvPr id="26630" name="Picture 3" descr="G:\S K O L A - S K O L A\VII razred\VII r\Zupcanici\Zahnstang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3" y="3500438"/>
            <a:ext cx="2976562" cy="181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sr-Cyrl-CS" smtClean="0"/>
              <a:t>Садржај</a:t>
            </a:r>
            <a:r>
              <a:rPr lang="sr-Latn-CS" smtClean="0"/>
              <a:t>:</a:t>
            </a:r>
          </a:p>
          <a:p>
            <a:pPr eaLnBrk="1" hangingPunct="1">
              <a:buFont typeface="Wingdings 2" pitchFamily="18" charset="2"/>
              <a:buNone/>
            </a:pPr>
            <a:r>
              <a:rPr lang="sr-Cyrl-CS" smtClean="0"/>
              <a:t>Машински</a:t>
            </a:r>
            <a:r>
              <a:rPr lang="sr-Latn-CS" smtClean="0"/>
              <a:t> </a:t>
            </a:r>
            <a:r>
              <a:rPr lang="sr-Cyrl-CS" smtClean="0"/>
              <a:t>елементи</a:t>
            </a:r>
            <a:r>
              <a:rPr lang="sr-Latn-CS" smtClean="0"/>
              <a:t>: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sr-Cyrl-CS" b="1" smtClean="0"/>
              <a:t>Елементи</a:t>
            </a:r>
            <a:r>
              <a:rPr lang="sr-Latn-CS" b="1" smtClean="0"/>
              <a:t>  </a:t>
            </a:r>
            <a:r>
              <a:rPr lang="sr-Cyrl-CS" b="1" smtClean="0"/>
              <a:t>за</a:t>
            </a:r>
            <a:r>
              <a:rPr lang="sr-Latn-CS" b="1" smtClean="0"/>
              <a:t> </a:t>
            </a:r>
            <a:r>
              <a:rPr lang="sr-Cyrl-CS" b="1" smtClean="0"/>
              <a:t>пренос</a:t>
            </a:r>
            <a:r>
              <a:rPr lang="sr-Latn-CS" b="1" smtClean="0"/>
              <a:t> </a:t>
            </a:r>
            <a:r>
              <a:rPr lang="sr-Cyrl-CS" b="1" smtClean="0"/>
              <a:t>снаге</a:t>
            </a:r>
            <a:r>
              <a:rPr lang="sr-Latn-CS" b="1" smtClean="0"/>
              <a:t> </a:t>
            </a:r>
            <a:r>
              <a:rPr lang="sr-Cyrl-CS" b="1" smtClean="0"/>
              <a:t>и</a:t>
            </a:r>
            <a:r>
              <a:rPr lang="sr-Latn-CS" b="1" smtClean="0"/>
              <a:t> </a:t>
            </a:r>
            <a:r>
              <a:rPr lang="sr-Cyrl-CS" b="1" smtClean="0"/>
              <a:t>кретања</a:t>
            </a:r>
            <a:endParaRPr lang="sr-Latn-CS" b="1" smtClean="0"/>
          </a:p>
          <a:p>
            <a:pPr eaLnBrk="1" hangingPunct="1">
              <a:buFont typeface="Wingdings" pitchFamily="2" charset="2"/>
              <a:buChar char="Ø"/>
            </a:pPr>
            <a:r>
              <a:rPr lang="sr-Cyrl-CS" b="1" smtClean="0"/>
              <a:t>Специјални</a:t>
            </a:r>
            <a:r>
              <a:rPr lang="sr-Latn-CS" b="1" smtClean="0"/>
              <a:t> </a:t>
            </a:r>
            <a:r>
              <a:rPr lang="sr-Cyrl-CS" b="1" smtClean="0"/>
              <a:t>елементи</a:t>
            </a:r>
            <a:endParaRPr lang="sr-Latn-CS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2" name="Rectangle 4"/>
          <p:cNvSpPr>
            <a:spLocks noGrp="1" noChangeArrowheads="1"/>
          </p:cNvSpPr>
          <p:nvPr>
            <p:ph type="title"/>
          </p:nvPr>
        </p:nvSpPr>
        <p:spPr>
          <a:xfrm>
            <a:off x="1435100" y="274638"/>
            <a:ext cx="749935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Cyrl-CS" sz="4000" b="1" dirty="0" smtClean="0">
                <a:solidFill>
                  <a:schemeClr val="tx1"/>
                </a:solidFill>
              </a:rPr>
              <a:t>Примена зупчасте летве за управљачке механизме моторних возила</a:t>
            </a:r>
            <a:endParaRPr lang="en-US" sz="4000" b="1" dirty="0" smtClean="0">
              <a:solidFill>
                <a:schemeClr val="tx1"/>
              </a:solidFill>
            </a:endParaRPr>
          </a:p>
        </p:txBody>
      </p:sp>
      <p:pic>
        <p:nvPicPr>
          <p:cNvPr id="27651" name="Picture 5" descr="ZUPLETV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700213"/>
            <a:ext cx="7524750" cy="515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6" descr="Zahnstang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43663" y="3573463"/>
            <a:ext cx="2700337" cy="164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8750" y="0"/>
            <a:ext cx="7497763" cy="1143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sr-Cyrl-CS" dirty="0" smtClean="0">
                <a:solidFill>
                  <a:schemeClr val="tx2">
                    <a:satMod val="130000"/>
                  </a:schemeClr>
                </a:solidFill>
              </a:rPr>
              <a:t>ЛАНЧАНИЦИ</a:t>
            </a:r>
            <a:endParaRPr lang="sr-Latn-CS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28675" name="Rectangle 1"/>
          <p:cNvSpPr>
            <a:spLocks noChangeArrowheads="1"/>
          </p:cNvSpPr>
          <p:nvPr/>
        </p:nvSpPr>
        <p:spPr bwMode="auto">
          <a:xfrm>
            <a:off x="1000125" y="1930400"/>
            <a:ext cx="8143875" cy="2522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sr-Latn-CS" sz="2800"/>
          </a:p>
          <a:p>
            <a:pPr eaLnBrk="0" hangingPunct="0"/>
            <a:r>
              <a:rPr lang="sr-Cyrl-CS" sz="2800" b="1">
                <a:cs typeface="Times New Roman" pitchFamily="18" charset="0"/>
              </a:rPr>
              <a:t>Ланчаници </a:t>
            </a:r>
            <a:r>
              <a:rPr lang="sr-Cyrl-CS" sz="2800">
                <a:cs typeface="Times New Roman" pitchFamily="18" charset="0"/>
              </a:rPr>
              <a:t>- се користи за пренос кретања </a:t>
            </a:r>
          </a:p>
          <a:p>
            <a:pPr eaLnBrk="0" hangingPunct="0"/>
            <a:r>
              <a:rPr lang="sr-Cyrl-CS" sz="2800">
                <a:cs typeface="Times New Roman" pitchFamily="18" charset="0"/>
              </a:rPr>
              <a:t>између два удаљена вратила и када се </a:t>
            </a:r>
            <a:r>
              <a:rPr lang="sr-Cyrl-CS" sz="2800" b="1">
                <a:cs typeface="Times New Roman" pitchFamily="18" charset="0"/>
              </a:rPr>
              <a:t>захтева</a:t>
            </a:r>
            <a:r>
              <a:rPr lang="sr-Cyrl-CS" sz="2800">
                <a:cs typeface="Times New Roman" pitchFamily="18" charset="0"/>
              </a:rPr>
              <a:t> тачан преносни однос. </a:t>
            </a:r>
          </a:p>
          <a:p>
            <a:pPr eaLnBrk="0" hangingPunct="0"/>
            <a:r>
              <a:rPr lang="sr-Cyrl-CS" sz="2800">
                <a:cs typeface="Times New Roman" pitchFamily="18" charset="0"/>
              </a:rPr>
              <a:t>Слични су зупчаницима само су тањи.</a:t>
            </a:r>
            <a:endParaRPr lang="sr-Latn-CS" sz="2800"/>
          </a:p>
          <a:p>
            <a:pPr eaLnBrk="0" hangingPunct="0"/>
            <a:endParaRPr lang="sr-Latn-C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5"/>
          <p:cNvSpPr>
            <a:spLocks noChangeArrowheads="1"/>
          </p:cNvSpPr>
          <p:nvPr/>
        </p:nvSpPr>
        <p:spPr bwMode="auto">
          <a:xfrm>
            <a:off x="250825" y="1341438"/>
            <a:ext cx="3744913" cy="2492375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r-Latn-CS">
              <a:latin typeface="Gill Sans MT" pitchFamily="34" charset="0"/>
            </a:endParaRPr>
          </a:p>
        </p:txBody>
      </p:sp>
      <p:pic>
        <p:nvPicPr>
          <p:cNvPr id="29699" name="Picture 12" descr="Kettenvergleic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2500" y="4141788"/>
            <a:ext cx="5651500" cy="271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1620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6425" cy="785813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sr-Cyrl-CS" b="1" dirty="0" smtClean="0">
                <a:solidFill>
                  <a:schemeClr val="tx1"/>
                </a:solidFill>
              </a:rPr>
              <a:t>Ланчани пренос</a:t>
            </a:r>
            <a:endParaRPr lang="sr-Latn-CS" b="1" dirty="0" smtClean="0">
              <a:solidFill>
                <a:schemeClr val="tx1"/>
              </a:solidFill>
            </a:endParaRPr>
          </a:p>
        </p:txBody>
      </p:sp>
      <p:pic>
        <p:nvPicPr>
          <p:cNvPr id="29701" name="Picture 7" descr="800px-Nockenwellenantrieb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03838" y="1268413"/>
            <a:ext cx="3840162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2" name="Picture 8" descr="Aufbau_rollenkett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3850" y="1773238"/>
            <a:ext cx="3563938" cy="186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3" name="Picture 9" descr="Chain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5288" y="3829050"/>
            <a:ext cx="3127375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4"/>
          <p:cNvSpPr txBox="1">
            <a:spLocks noChangeArrowheads="1"/>
          </p:cNvSpPr>
          <p:nvPr/>
        </p:nvSpPr>
        <p:spPr bwMode="auto">
          <a:xfrm>
            <a:off x="285750" y="785813"/>
            <a:ext cx="2071688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Cyrl-CS" sz="28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ланац</a:t>
            </a:r>
            <a:endParaRPr lang="sr-Latn-CS" sz="2800" b="1" kern="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9" name="Rectangle 4"/>
          <p:cNvSpPr txBox="1">
            <a:spLocks noChangeArrowheads="1"/>
          </p:cNvSpPr>
          <p:nvPr/>
        </p:nvSpPr>
        <p:spPr bwMode="auto">
          <a:xfrm>
            <a:off x="3214688" y="857250"/>
            <a:ext cx="2071687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Cyrl-CS" sz="28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ланчаник</a:t>
            </a:r>
            <a:endParaRPr lang="sr-Latn-CS" sz="2800" b="1" kern="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4643438" y="1428750"/>
            <a:ext cx="2071687" cy="1071563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4" descr="Ritzelpaket_01_KMJ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27313" y="3194050"/>
            <a:ext cx="3673475" cy="366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Picture 5" descr="Shimano_xt_rear_derailleu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13488" y="2924175"/>
            <a:ext cx="2830512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Picture 6" descr="Kettenschaltung-einstellen-01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2413000"/>
            <a:ext cx="2565400" cy="444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7" descr="Three_sproket_coaster_brake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00338" y="765175"/>
            <a:ext cx="3563937" cy="239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6" name="Picture 8" descr="620px-Kettenblatt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227763" y="131763"/>
            <a:ext cx="2916237" cy="281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3673" name="Rectangle 9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4929188" cy="142875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Cyrl-CS" sz="4000" b="1" dirty="0" smtClean="0">
                <a:solidFill>
                  <a:schemeClr val="tx1"/>
                </a:solidFill>
              </a:rPr>
              <a:t>Ланчани пренос код бицикла</a:t>
            </a:r>
            <a:endParaRPr lang="sr-Latn-CS" sz="4000" b="1" dirty="0" smtClean="0">
              <a:solidFill>
                <a:schemeClr val="tx1"/>
              </a:solidFill>
            </a:endParaRPr>
          </a:p>
        </p:txBody>
      </p:sp>
      <p:sp>
        <p:nvSpPr>
          <p:cNvPr id="8" name="Rectangle 4"/>
          <p:cNvSpPr txBox="1">
            <a:spLocks noChangeArrowheads="1"/>
          </p:cNvSpPr>
          <p:nvPr/>
        </p:nvSpPr>
        <p:spPr bwMode="auto">
          <a:xfrm>
            <a:off x="7072313" y="6215063"/>
            <a:ext cx="2071687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Cyrl-CS" sz="28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ланац</a:t>
            </a:r>
            <a:endParaRPr lang="sr-Latn-CS" sz="2800" b="1" kern="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9" name="Rectangle 4"/>
          <p:cNvSpPr txBox="1">
            <a:spLocks noChangeArrowheads="1"/>
          </p:cNvSpPr>
          <p:nvPr/>
        </p:nvSpPr>
        <p:spPr bwMode="auto">
          <a:xfrm>
            <a:off x="6715125" y="1071563"/>
            <a:ext cx="2071688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Cyrl-CS" sz="28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ланчаник</a:t>
            </a:r>
            <a:endParaRPr lang="sr-Latn-CS" sz="2800" b="1" kern="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2" name="Rectangle 4"/>
          <p:cNvSpPr txBox="1">
            <a:spLocks noChangeArrowheads="1"/>
          </p:cNvSpPr>
          <p:nvPr/>
        </p:nvSpPr>
        <p:spPr bwMode="auto">
          <a:xfrm>
            <a:off x="3214688" y="3000375"/>
            <a:ext cx="2357437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Cyrl-CS" sz="28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ланчаници</a:t>
            </a:r>
            <a:endParaRPr lang="sr-Latn-CS" sz="2800" b="1" kern="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625" y="0"/>
            <a:ext cx="8226425" cy="642938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sr-Cyrl-CS" b="1" dirty="0" smtClean="0">
                <a:solidFill>
                  <a:schemeClr val="tx1"/>
                </a:solidFill>
              </a:rPr>
              <a:t>Поређење</a:t>
            </a:r>
            <a:endParaRPr lang="en-US" b="1" dirty="0">
              <a:solidFill>
                <a:schemeClr val="tx1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0" y="714375"/>
          <a:ext cx="9144032" cy="61436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1670"/>
                <a:gridCol w="2000264"/>
                <a:gridCol w="2643206"/>
                <a:gridCol w="2428892"/>
              </a:tblGrid>
              <a:tr h="1228729"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CS" sz="1800" dirty="0" smtClean="0"/>
                        <a:t>Преносни однос </a:t>
                      </a:r>
                    </a:p>
                    <a:p>
                      <a:pPr algn="ctr"/>
                      <a:r>
                        <a:rPr lang="sr-Latn-CS" sz="2800" dirty="0" smtClean="0"/>
                        <a:t>i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CS" sz="2800" dirty="0" smtClean="0"/>
                        <a:t>Снага</a:t>
                      </a:r>
                      <a:r>
                        <a:rPr lang="sr-Cyrl-CS" sz="2800" baseline="0" dirty="0" smtClean="0"/>
                        <a:t> која се преноси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CS" sz="2800" dirty="0" smtClean="0"/>
                        <a:t>Растојање вратила</a:t>
                      </a:r>
                      <a:endParaRPr lang="en-US" sz="2800" dirty="0"/>
                    </a:p>
                  </a:txBody>
                  <a:tcPr anchor="ctr"/>
                </a:tc>
              </a:tr>
              <a:tr h="1228729">
                <a:tc>
                  <a:txBody>
                    <a:bodyPr/>
                    <a:lstStyle/>
                    <a:p>
                      <a:pPr algn="ctr"/>
                      <a:r>
                        <a:rPr lang="sr-Cyrl-CS" sz="2800" dirty="0" smtClean="0">
                          <a:solidFill>
                            <a:srgbClr val="0070C0"/>
                          </a:solidFill>
                        </a:rPr>
                        <a:t>Фрикциони Пренос</a:t>
                      </a:r>
                      <a:endParaRPr lang="en-US" sz="2800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sr-Cyrl-CS" sz="2400" dirty="0" smtClean="0">
                          <a:solidFill>
                            <a:srgbClr val="0070C0"/>
                          </a:solidFill>
                        </a:rPr>
                        <a:t>Променљив</a:t>
                      </a:r>
                    </a:p>
                    <a:p>
                      <a:pPr algn="ctr"/>
                      <a:r>
                        <a:rPr lang="sr-Cyrl-CS" sz="2400" dirty="0" smtClean="0">
                          <a:solidFill>
                            <a:srgbClr val="0070C0"/>
                          </a:solidFill>
                        </a:rPr>
                        <a:t>(трење = може</a:t>
                      </a:r>
                      <a:r>
                        <a:rPr lang="sr-Cyrl-CS" sz="2400" baseline="0" dirty="0" smtClean="0">
                          <a:solidFill>
                            <a:srgbClr val="0070C0"/>
                          </a:solidFill>
                        </a:rPr>
                        <a:t> да проклиза)</a:t>
                      </a:r>
                      <a:endParaRPr lang="en-US" sz="2400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sr-Cyrl-CS" sz="2800" dirty="0" smtClean="0">
                          <a:solidFill>
                            <a:srgbClr val="0070C0"/>
                          </a:solidFill>
                        </a:rPr>
                        <a:t>Мања</a:t>
                      </a:r>
                      <a:endParaRPr lang="en-US" sz="2800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CS" sz="2800" dirty="0" smtClean="0">
                          <a:solidFill>
                            <a:srgbClr val="0070C0"/>
                          </a:solidFill>
                        </a:rPr>
                        <a:t>Мало</a:t>
                      </a:r>
                      <a:endParaRPr lang="en-US" sz="2800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</a:tr>
              <a:tr h="1228729">
                <a:tc>
                  <a:txBody>
                    <a:bodyPr/>
                    <a:lstStyle/>
                    <a:p>
                      <a:pPr algn="ctr"/>
                      <a:r>
                        <a:rPr lang="sr-Cyrl-CS" sz="2800" dirty="0" smtClean="0">
                          <a:solidFill>
                            <a:srgbClr val="0070C0"/>
                          </a:solidFill>
                        </a:rPr>
                        <a:t>Ремени</a:t>
                      </a:r>
                      <a:r>
                        <a:rPr lang="sr-Cyrl-CS" sz="2800" baseline="0" dirty="0" smtClean="0">
                          <a:solidFill>
                            <a:srgbClr val="0070C0"/>
                          </a:solidFill>
                        </a:rPr>
                        <a:t> пренос</a:t>
                      </a:r>
                      <a:endParaRPr lang="en-US" sz="2800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CS" sz="2800" dirty="0" smtClean="0">
                          <a:solidFill>
                            <a:srgbClr val="0070C0"/>
                          </a:solidFill>
                        </a:rPr>
                        <a:t>Велико</a:t>
                      </a:r>
                      <a:endParaRPr lang="en-US" sz="2800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</a:tr>
              <a:tr h="1228729">
                <a:tc>
                  <a:txBody>
                    <a:bodyPr/>
                    <a:lstStyle/>
                    <a:p>
                      <a:pPr algn="ctr"/>
                      <a:r>
                        <a:rPr lang="sr-Cyrl-CS" sz="2800" dirty="0" smtClean="0">
                          <a:solidFill>
                            <a:srgbClr val="0070C0"/>
                          </a:solidFill>
                        </a:rPr>
                        <a:t>Зупчасти пренос</a:t>
                      </a:r>
                      <a:endParaRPr lang="en-US" sz="2800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sr-Cyrl-CS" sz="2400" dirty="0" smtClean="0">
                          <a:solidFill>
                            <a:srgbClr val="0070C0"/>
                          </a:solidFill>
                        </a:rPr>
                        <a:t>Сталан</a:t>
                      </a:r>
                    </a:p>
                    <a:p>
                      <a:pPr algn="ctr"/>
                      <a:r>
                        <a:rPr lang="sr-Cyrl-CS" sz="2400" dirty="0" smtClean="0">
                          <a:solidFill>
                            <a:srgbClr val="0070C0"/>
                          </a:solidFill>
                        </a:rPr>
                        <a:t>(зуби</a:t>
                      </a:r>
                      <a:r>
                        <a:rPr lang="sr-Cyrl-CS" sz="2400" baseline="0" dirty="0" smtClean="0">
                          <a:solidFill>
                            <a:srgbClr val="0070C0"/>
                          </a:solidFill>
                        </a:rPr>
                        <a:t> = не може да проклиза)</a:t>
                      </a:r>
                      <a:endParaRPr lang="en-US" sz="2400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sr-Cyrl-CS" sz="2800" dirty="0" smtClean="0">
                          <a:solidFill>
                            <a:srgbClr val="0070C0"/>
                          </a:solidFill>
                        </a:rPr>
                        <a:t>Већа</a:t>
                      </a:r>
                      <a:endParaRPr lang="en-US" sz="2800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CS" sz="2800" dirty="0" smtClean="0">
                          <a:solidFill>
                            <a:srgbClr val="0070C0"/>
                          </a:solidFill>
                        </a:rPr>
                        <a:t>Мало</a:t>
                      </a:r>
                      <a:endParaRPr lang="en-US" sz="2800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</a:tr>
              <a:tr h="1228729">
                <a:tc>
                  <a:txBody>
                    <a:bodyPr/>
                    <a:lstStyle/>
                    <a:p>
                      <a:pPr algn="ctr"/>
                      <a:r>
                        <a:rPr lang="sr-Cyrl-CS" sz="2800" dirty="0" smtClean="0">
                          <a:solidFill>
                            <a:srgbClr val="0070C0"/>
                          </a:solidFill>
                        </a:rPr>
                        <a:t>Ланчасти пренос</a:t>
                      </a:r>
                      <a:endParaRPr lang="en-US" sz="2800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CS" sz="2800" dirty="0" smtClean="0">
                          <a:solidFill>
                            <a:srgbClr val="0070C0"/>
                          </a:solidFill>
                        </a:rPr>
                        <a:t>Велико</a:t>
                      </a:r>
                      <a:endParaRPr lang="en-US" sz="2800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0" name="Rectangle 4"/>
          <p:cNvSpPr>
            <a:spLocks noGrp="1" noChangeArrowheads="1"/>
          </p:cNvSpPr>
          <p:nvPr>
            <p:ph type="title"/>
          </p:nvPr>
        </p:nvSpPr>
        <p:spPr>
          <a:xfrm>
            <a:off x="428625" y="0"/>
            <a:ext cx="8226425" cy="785813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sr-Cyrl-CS" sz="4000" b="1" dirty="0" smtClean="0">
                <a:solidFill>
                  <a:schemeClr val="tx1"/>
                </a:solidFill>
              </a:rPr>
              <a:t>Преносни однос</a:t>
            </a:r>
            <a:endParaRPr lang="en-US" sz="4000" b="1" dirty="0" smtClean="0">
              <a:solidFill>
                <a:schemeClr val="tx1"/>
              </a:solidFill>
            </a:endParaRPr>
          </a:p>
        </p:txBody>
      </p:sp>
      <p:sp>
        <p:nvSpPr>
          <p:cNvPr id="3" name="Rectangle 4"/>
          <p:cNvSpPr txBox="1">
            <a:spLocks noChangeArrowheads="1"/>
          </p:cNvSpPr>
          <p:nvPr/>
        </p:nvSpPr>
        <p:spPr bwMode="auto">
          <a:xfrm>
            <a:off x="0" y="928688"/>
            <a:ext cx="3929063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Cyrl-CS" sz="40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1 - је погонски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Cyrl-CS" sz="40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2 - је гоњени</a:t>
            </a:r>
            <a:endParaRPr lang="en-US" sz="4000" b="1" kern="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4572000" y="1143000"/>
            <a:ext cx="457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Cyrl-CS" sz="2400" b="1" kern="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Зупчаник, ланчаник, ременица, фрикциони точак</a:t>
            </a:r>
            <a:endParaRPr lang="en-US" sz="2400" b="1" kern="0" dirty="0"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0" y="2571750"/>
            <a:ext cx="8786813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sz="3600" b="1" kern="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Z  - </a:t>
            </a:r>
            <a:r>
              <a:rPr lang="sr-Cyrl-CS" sz="3600" b="1" kern="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је број зуба зупчаника</a:t>
            </a:r>
            <a:r>
              <a:rPr lang="sr-Latn-CS" sz="3600" b="1" kern="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, </a:t>
            </a:r>
            <a:r>
              <a:rPr lang="sr-Cyrl-CS" sz="3600" b="1" kern="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ланчаника</a:t>
            </a:r>
            <a:endParaRPr lang="en-US" sz="3600" b="1" kern="0" dirty="0"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0" y="3500438"/>
            <a:ext cx="8858250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sz="3600" b="1" kern="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D  - </a:t>
            </a:r>
            <a:r>
              <a:rPr lang="sr-Cyrl-CS" sz="3600" b="1" kern="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је пречник ременице, фрикционог точка</a:t>
            </a:r>
            <a:endParaRPr lang="en-US" sz="3600" b="1" kern="0" dirty="0"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 bwMode="auto">
          <a:xfrm>
            <a:off x="2000250" y="4929188"/>
            <a:ext cx="1143000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sz="4800" b="1" kern="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i = </a:t>
            </a:r>
            <a:endParaRPr lang="en-US" sz="4800" b="1" kern="0" dirty="0"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1" name="Rectangle 4"/>
          <p:cNvSpPr txBox="1">
            <a:spLocks noChangeArrowheads="1"/>
          </p:cNvSpPr>
          <p:nvPr/>
        </p:nvSpPr>
        <p:spPr bwMode="auto">
          <a:xfrm>
            <a:off x="3286125" y="4643438"/>
            <a:ext cx="857250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sz="3600" b="1" kern="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D</a:t>
            </a:r>
            <a:r>
              <a:rPr lang="sr-Latn-CS" sz="2000" b="1" kern="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1</a:t>
            </a:r>
            <a:endParaRPr lang="en-US" sz="2000" b="1" kern="0" dirty="0"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2" name="Rectangle 4"/>
          <p:cNvSpPr txBox="1">
            <a:spLocks noChangeArrowheads="1"/>
          </p:cNvSpPr>
          <p:nvPr/>
        </p:nvSpPr>
        <p:spPr bwMode="auto">
          <a:xfrm>
            <a:off x="5214938" y="4643438"/>
            <a:ext cx="928687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sz="3600" b="1" kern="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Z</a:t>
            </a:r>
            <a:r>
              <a:rPr lang="sr-Latn-CS" sz="2000" b="1" kern="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1</a:t>
            </a:r>
            <a:endParaRPr lang="en-US" sz="2000" b="1" kern="0" dirty="0"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3" name="Rectangle 4"/>
          <p:cNvSpPr txBox="1">
            <a:spLocks noChangeArrowheads="1"/>
          </p:cNvSpPr>
          <p:nvPr/>
        </p:nvSpPr>
        <p:spPr bwMode="auto">
          <a:xfrm>
            <a:off x="5286375" y="5357813"/>
            <a:ext cx="919163" cy="63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sz="3600" b="1" kern="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Z</a:t>
            </a:r>
            <a:r>
              <a:rPr lang="sr-Latn-CS" sz="2000" b="1" kern="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2</a:t>
            </a:r>
            <a:endParaRPr lang="en-US" sz="2000" b="1" kern="0" dirty="0"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4" name="Rectangle 4"/>
          <p:cNvSpPr txBox="1">
            <a:spLocks noChangeArrowheads="1"/>
          </p:cNvSpPr>
          <p:nvPr/>
        </p:nvSpPr>
        <p:spPr bwMode="auto">
          <a:xfrm>
            <a:off x="3286125" y="5286375"/>
            <a:ext cx="919163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sz="3600" b="1" kern="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D</a:t>
            </a:r>
            <a:r>
              <a:rPr lang="sr-Latn-CS" sz="2000" b="1" kern="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2</a:t>
            </a:r>
            <a:endParaRPr lang="en-US" sz="2000" b="1" kern="0" dirty="0"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3214688" y="5357813"/>
            <a:ext cx="857250" cy="1587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8" name="Rectangle 4"/>
          <p:cNvSpPr txBox="1">
            <a:spLocks noChangeArrowheads="1"/>
          </p:cNvSpPr>
          <p:nvPr/>
        </p:nvSpPr>
        <p:spPr bwMode="auto">
          <a:xfrm>
            <a:off x="4071938" y="4929188"/>
            <a:ext cx="1143000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sz="4800" b="1" kern="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= </a:t>
            </a:r>
            <a:endParaRPr lang="en-US" sz="4800" b="1" kern="0" dirty="0"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5214938" y="5357813"/>
            <a:ext cx="1000125" cy="1587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0" name="Rectangle 4"/>
          <p:cNvSpPr>
            <a:spLocks noGrp="1" noChangeArrowheads="1"/>
          </p:cNvSpPr>
          <p:nvPr>
            <p:ph type="title"/>
          </p:nvPr>
        </p:nvSpPr>
        <p:spPr>
          <a:xfrm>
            <a:off x="428625" y="0"/>
            <a:ext cx="8226425" cy="78581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Cyrl-CS" sz="4000" b="1" dirty="0" smtClean="0">
                <a:solidFill>
                  <a:schemeClr val="tx1"/>
                </a:solidFill>
              </a:rPr>
              <a:t>Преносни однос</a:t>
            </a:r>
            <a:endParaRPr lang="en-US" sz="4000" b="1" dirty="0" smtClean="0">
              <a:solidFill>
                <a:schemeClr val="tx1"/>
              </a:solidFill>
            </a:endParaRPr>
          </a:p>
        </p:txBody>
      </p:sp>
      <p:sp>
        <p:nvSpPr>
          <p:cNvPr id="3" name="Rectangle 4"/>
          <p:cNvSpPr txBox="1">
            <a:spLocks noChangeArrowheads="1"/>
          </p:cNvSpPr>
          <p:nvPr/>
        </p:nvSpPr>
        <p:spPr bwMode="auto">
          <a:xfrm>
            <a:off x="1000125" y="1428750"/>
            <a:ext cx="2571750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Cyrl-CS" sz="40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погонски</a:t>
            </a:r>
            <a:endParaRPr lang="en-US" sz="4000" b="1" kern="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 bwMode="auto">
          <a:xfrm>
            <a:off x="2000250" y="4929188"/>
            <a:ext cx="1143000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sz="48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i = </a:t>
            </a:r>
            <a:endParaRPr lang="en-US" sz="4800" b="1" kern="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1" name="Rectangle 4"/>
          <p:cNvSpPr txBox="1">
            <a:spLocks noChangeArrowheads="1"/>
          </p:cNvSpPr>
          <p:nvPr/>
        </p:nvSpPr>
        <p:spPr bwMode="auto">
          <a:xfrm>
            <a:off x="3286125" y="4643438"/>
            <a:ext cx="857250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sz="36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D</a:t>
            </a:r>
            <a:r>
              <a:rPr lang="sr-Latn-CS" sz="2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1</a:t>
            </a:r>
            <a:endParaRPr lang="en-US" sz="2000" b="1" kern="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2" name="Rectangle 4"/>
          <p:cNvSpPr txBox="1">
            <a:spLocks noChangeArrowheads="1"/>
          </p:cNvSpPr>
          <p:nvPr/>
        </p:nvSpPr>
        <p:spPr bwMode="auto">
          <a:xfrm>
            <a:off x="5214938" y="4643438"/>
            <a:ext cx="928687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sz="36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Z</a:t>
            </a:r>
            <a:r>
              <a:rPr lang="sr-Latn-CS" sz="2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1</a:t>
            </a:r>
            <a:endParaRPr lang="en-US" sz="2000" b="1" kern="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3" name="Rectangle 4"/>
          <p:cNvSpPr txBox="1">
            <a:spLocks noChangeArrowheads="1"/>
          </p:cNvSpPr>
          <p:nvPr/>
        </p:nvSpPr>
        <p:spPr bwMode="auto">
          <a:xfrm>
            <a:off x="5286375" y="5357813"/>
            <a:ext cx="919163" cy="63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sz="36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Z</a:t>
            </a:r>
            <a:r>
              <a:rPr lang="sr-Latn-CS" sz="2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2</a:t>
            </a:r>
            <a:endParaRPr lang="en-US" sz="2000" b="1" kern="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4" name="Rectangle 4"/>
          <p:cNvSpPr txBox="1">
            <a:spLocks noChangeArrowheads="1"/>
          </p:cNvSpPr>
          <p:nvPr/>
        </p:nvSpPr>
        <p:spPr bwMode="auto">
          <a:xfrm>
            <a:off x="3286125" y="5286375"/>
            <a:ext cx="919163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sz="36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D</a:t>
            </a:r>
            <a:r>
              <a:rPr lang="sr-Latn-CS" sz="2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2</a:t>
            </a:r>
            <a:endParaRPr lang="en-US" sz="2000" b="1" kern="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3214688" y="5357813"/>
            <a:ext cx="857250" cy="1587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4"/>
          <p:cNvSpPr txBox="1">
            <a:spLocks noChangeArrowheads="1"/>
          </p:cNvSpPr>
          <p:nvPr/>
        </p:nvSpPr>
        <p:spPr bwMode="auto">
          <a:xfrm>
            <a:off x="4071938" y="4929188"/>
            <a:ext cx="1143000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sz="48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= </a:t>
            </a:r>
            <a:endParaRPr lang="en-US" sz="4800" b="1" kern="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5214938" y="5357813"/>
            <a:ext cx="1000125" cy="1587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Donut 16"/>
          <p:cNvSpPr/>
          <p:nvPr/>
        </p:nvSpPr>
        <p:spPr>
          <a:xfrm>
            <a:off x="1071563" y="2500313"/>
            <a:ext cx="2357437" cy="2214562"/>
          </a:xfrm>
          <a:prstGeom prst="donut">
            <a:avLst>
              <a:gd name="adj" fmla="val 449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Donut 19"/>
          <p:cNvSpPr/>
          <p:nvPr/>
        </p:nvSpPr>
        <p:spPr>
          <a:xfrm>
            <a:off x="5929313" y="2928938"/>
            <a:ext cx="1285875" cy="1285875"/>
          </a:xfrm>
          <a:prstGeom prst="donut">
            <a:avLst>
              <a:gd name="adj" fmla="val 654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 rot="16200000" flipH="1">
            <a:off x="4233069" y="553244"/>
            <a:ext cx="428625" cy="4322763"/>
          </a:xfrm>
          <a:prstGeom prst="line">
            <a:avLst/>
          </a:prstGeom>
          <a:ln w="762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2500313" y="4143375"/>
            <a:ext cx="4214812" cy="500063"/>
          </a:xfrm>
          <a:prstGeom prst="line">
            <a:avLst/>
          </a:prstGeom>
          <a:ln w="762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4"/>
          <p:cNvSpPr txBox="1">
            <a:spLocks noChangeArrowheads="1"/>
          </p:cNvSpPr>
          <p:nvPr/>
        </p:nvSpPr>
        <p:spPr bwMode="auto">
          <a:xfrm>
            <a:off x="5715000" y="1500188"/>
            <a:ext cx="2286000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Cyrl-CS" sz="40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гоњени</a:t>
            </a:r>
            <a:endParaRPr lang="en-US" sz="4000" b="1" kern="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29" name="Rectangle 4"/>
          <p:cNvSpPr txBox="1">
            <a:spLocks noChangeArrowheads="1"/>
          </p:cNvSpPr>
          <p:nvPr/>
        </p:nvSpPr>
        <p:spPr bwMode="auto">
          <a:xfrm>
            <a:off x="142875" y="2428875"/>
            <a:ext cx="857250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sz="36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D</a:t>
            </a:r>
            <a:r>
              <a:rPr lang="sr-Latn-CS" sz="2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1</a:t>
            </a:r>
            <a:endParaRPr lang="en-US" sz="2000" b="1" kern="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30" name="Rectangle 4"/>
          <p:cNvSpPr txBox="1">
            <a:spLocks noChangeArrowheads="1"/>
          </p:cNvSpPr>
          <p:nvPr/>
        </p:nvSpPr>
        <p:spPr bwMode="auto">
          <a:xfrm>
            <a:off x="0" y="3143250"/>
            <a:ext cx="928688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sz="36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Z</a:t>
            </a:r>
            <a:r>
              <a:rPr lang="sr-Latn-CS" sz="2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1</a:t>
            </a:r>
            <a:endParaRPr lang="en-US" sz="2000" b="1" kern="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31" name="Rectangle 4"/>
          <p:cNvSpPr txBox="1">
            <a:spLocks noChangeArrowheads="1"/>
          </p:cNvSpPr>
          <p:nvPr/>
        </p:nvSpPr>
        <p:spPr bwMode="auto">
          <a:xfrm>
            <a:off x="7929563" y="2500313"/>
            <a:ext cx="919162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sz="36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D</a:t>
            </a:r>
            <a:r>
              <a:rPr lang="sr-Latn-CS" sz="2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2</a:t>
            </a:r>
            <a:endParaRPr lang="en-US" sz="2000" b="1" kern="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32" name="Rectangle 4"/>
          <p:cNvSpPr txBox="1">
            <a:spLocks noChangeArrowheads="1"/>
          </p:cNvSpPr>
          <p:nvPr/>
        </p:nvSpPr>
        <p:spPr bwMode="auto">
          <a:xfrm>
            <a:off x="8001000" y="3500438"/>
            <a:ext cx="919163" cy="63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sz="36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Z</a:t>
            </a:r>
            <a:r>
              <a:rPr lang="sr-Latn-CS" sz="2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2</a:t>
            </a:r>
            <a:endParaRPr lang="en-US" sz="2000" b="1" kern="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33" name="Rectangle 4"/>
          <p:cNvSpPr txBox="1">
            <a:spLocks noChangeArrowheads="1"/>
          </p:cNvSpPr>
          <p:nvPr/>
        </p:nvSpPr>
        <p:spPr bwMode="auto">
          <a:xfrm>
            <a:off x="428625" y="714375"/>
            <a:ext cx="8226425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Cyrl-CS" sz="4000" b="1" kern="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Ланчаници или ременице</a:t>
            </a:r>
            <a:endParaRPr lang="en-US" sz="4000" b="1" kern="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34" name="Rectangle 4"/>
          <p:cNvSpPr txBox="1">
            <a:spLocks noChangeArrowheads="1"/>
          </p:cNvSpPr>
          <p:nvPr/>
        </p:nvSpPr>
        <p:spPr bwMode="auto">
          <a:xfrm>
            <a:off x="428625" y="6072188"/>
            <a:ext cx="8226425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Cyrl-CS" sz="40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Велико растојање Вратила</a:t>
            </a:r>
            <a:endParaRPr lang="en-US" sz="4000" b="1" kern="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0" name="Rectangle 4"/>
          <p:cNvSpPr>
            <a:spLocks noGrp="1" noChangeArrowheads="1"/>
          </p:cNvSpPr>
          <p:nvPr>
            <p:ph type="title"/>
          </p:nvPr>
        </p:nvSpPr>
        <p:spPr>
          <a:xfrm>
            <a:off x="1643063" y="0"/>
            <a:ext cx="8226425" cy="785813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sr-Cyrl-CS" sz="4000" b="1" dirty="0" smtClean="0">
                <a:solidFill>
                  <a:schemeClr val="tx1"/>
                </a:solidFill>
              </a:rPr>
              <a:t>Преносни однос</a:t>
            </a:r>
            <a:endParaRPr lang="en-US" sz="4000" b="1" dirty="0" smtClean="0">
              <a:solidFill>
                <a:schemeClr val="tx1"/>
              </a:solidFill>
            </a:endParaRPr>
          </a:p>
        </p:txBody>
      </p:sp>
      <p:sp>
        <p:nvSpPr>
          <p:cNvPr id="3" name="Rectangle 4"/>
          <p:cNvSpPr txBox="1">
            <a:spLocks noChangeArrowheads="1"/>
          </p:cNvSpPr>
          <p:nvPr/>
        </p:nvSpPr>
        <p:spPr bwMode="auto">
          <a:xfrm>
            <a:off x="1000125" y="1714500"/>
            <a:ext cx="2571750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Cyrl-CS" sz="40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погонски</a:t>
            </a:r>
            <a:endParaRPr lang="en-US" sz="4000" b="1" kern="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 bwMode="auto">
          <a:xfrm>
            <a:off x="2000250" y="5214938"/>
            <a:ext cx="1143000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sz="48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i = </a:t>
            </a:r>
            <a:endParaRPr lang="en-US" sz="4800" b="1" kern="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1" name="Rectangle 4"/>
          <p:cNvSpPr txBox="1">
            <a:spLocks noChangeArrowheads="1"/>
          </p:cNvSpPr>
          <p:nvPr/>
        </p:nvSpPr>
        <p:spPr bwMode="auto">
          <a:xfrm>
            <a:off x="3286125" y="4929188"/>
            <a:ext cx="857250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sz="36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D</a:t>
            </a:r>
            <a:r>
              <a:rPr lang="sr-Latn-CS" sz="2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1</a:t>
            </a:r>
            <a:endParaRPr lang="en-US" sz="2000" b="1" kern="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2" name="Rectangle 4"/>
          <p:cNvSpPr txBox="1">
            <a:spLocks noChangeArrowheads="1"/>
          </p:cNvSpPr>
          <p:nvPr/>
        </p:nvSpPr>
        <p:spPr bwMode="auto">
          <a:xfrm>
            <a:off x="5214938" y="4929188"/>
            <a:ext cx="928687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sz="36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Z</a:t>
            </a:r>
            <a:r>
              <a:rPr lang="sr-Latn-CS" sz="2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1</a:t>
            </a:r>
            <a:endParaRPr lang="en-US" sz="2000" b="1" kern="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3" name="Rectangle 4"/>
          <p:cNvSpPr txBox="1">
            <a:spLocks noChangeArrowheads="1"/>
          </p:cNvSpPr>
          <p:nvPr/>
        </p:nvSpPr>
        <p:spPr bwMode="auto">
          <a:xfrm>
            <a:off x="5286375" y="5643563"/>
            <a:ext cx="919163" cy="63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sz="36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Z</a:t>
            </a:r>
            <a:r>
              <a:rPr lang="sr-Latn-CS" sz="2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2</a:t>
            </a:r>
            <a:endParaRPr lang="en-US" sz="2000" b="1" kern="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4" name="Rectangle 4"/>
          <p:cNvSpPr txBox="1">
            <a:spLocks noChangeArrowheads="1"/>
          </p:cNvSpPr>
          <p:nvPr/>
        </p:nvSpPr>
        <p:spPr bwMode="auto">
          <a:xfrm>
            <a:off x="3286125" y="5572125"/>
            <a:ext cx="919163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sz="36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D</a:t>
            </a:r>
            <a:r>
              <a:rPr lang="sr-Latn-CS" sz="2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2</a:t>
            </a:r>
            <a:endParaRPr lang="en-US" sz="2000" b="1" kern="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3214688" y="5643563"/>
            <a:ext cx="857250" cy="1587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4"/>
          <p:cNvSpPr txBox="1">
            <a:spLocks noChangeArrowheads="1"/>
          </p:cNvSpPr>
          <p:nvPr/>
        </p:nvSpPr>
        <p:spPr bwMode="auto">
          <a:xfrm>
            <a:off x="4071938" y="5214938"/>
            <a:ext cx="1143000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sz="48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= </a:t>
            </a:r>
            <a:endParaRPr lang="en-US" sz="4800" b="1" kern="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5214938" y="5643563"/>
            <a:ext cx="1000125" cy="1587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Donut 16"/>
          <p:cNvSpPr/>
          <p:nvPr/>
        </p:nvSpPr>
        <p:spPr>
          <a:xfrm>
            <a:off x="2857500" y="2714625"/>
            <a:ext cx="2357438" cy="2214563"/>
          </a:xfrm>
          <a:prstGeom prst="donut">
            <a:avLst>
              <a:gd name="adj" fmla="val 449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Donut 19"/>
          <p:cNvSpPr/>
          <p:nvPr/>
        </p:nvSpPr>
        <p:spPr>
          <a:xfrm>
            <a:off x="5143500" y="3214688"/>
            <a:ext cx="1285875" cy="1285875"/>
          </a:xfrm>
          <a:prstGeom prst="donut">
            <a:avLst>
              <a:gd name="adj" fmla="val 654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Rectangle 4"/>
          <p:cNvSpPr txBox="1">
            <a:spLocks noChangeArrowheads="1"/>
          </p:cNvSpPr>
          <p:nvPr/>
        </p:nvSpPr>
        <p:spPr bwMode="auto">
          <a:xfrm>
            <a:off x="5715000" y="1785938"/>
            <a:ext cx="2286000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Cyrl-CS" sz="40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гоњени</a:t>
            </a:r>
            <a:endParaRPr lang="en-US" sz="4000" b="1" kern="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29" name="Rectangle 4"/>
          <p:cNvSpPr txBox="1">
            <a:spLocks noChangeArrowheads="1"/>
          </p:cNvSpPr>
          <p:nvPr/>
        </p:nvSpPr>
        <p:spPr bwMode="auto">
          <a:xfrm>
            <a:off x="1857375" y="3286125"/>
            <a:ext cx="857250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sz="36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D</a:t>
            </a:r>
            <a:r>
              <a:rPr lang="sr-Latn-CS" sz="2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1</a:t>
            </a:r>
            <a:endParaRPr lang="en-US" sz="2000" b="1" kern="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30" name="Rectangle 4"/>
          <p:cNvSpPr txBox="1">
            <a:spLocks noChangeArrowheads="1"/>
          </p:cNvSpPr>
          <p:nvPr/>
        </p:nvSpPr>
        <p:spPr bwMode="auto">
          <a:xfrm>
            <a:off x="1714500" y="4000500"/>
            <a:ext cx="928688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sz="36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Z</a:t>
            </a:r>
            <a:r>
              <a:rPr lang="sr-Latn-CS" sz="2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1</a:t>
            </a:r>
            <a:endParaRPr lang="en-US" sz="2000" b="1" kern="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31" name="Rectangle 4"/>
          <p:cNvSpPr txBox="1">
            <a:spLocks noChangeArrowheads="1"/>
          </p:cNvSpPr>
          <p:nvPr/>
        </p:nvSpPr>
        <p:spPr bwMode="auto">
          <a:xfrm>
            <a:off x="6500813" y="2928938"/>
            <a:ext cx="919162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sz="36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D</a:t>
            </a:r>
            <a:r>
              <a:rPr lang="sr-Latn-CS" sz="2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2</a:t>
            </a:r>
            <a:endParaRPr lang="en-US" sz="2000" b="1" kern="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32" name="Rectangle 4"/>
          <p:cNvSpPr txBox="1">
            <a:spLocks noChangeArrowheads="1"/>
          </p:cNvSpPr>
          <p:nvPr/>
        </p:nvSpPr>
        <p:spPr bwMode="auto">
          <a:xfrm>
            <a:off x="6572250" y="3929063"/>
            <a:ext cx="919163" cy="63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sz="36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Z</a:t>
            </a:r>
            <a:r>
              <a:rPr lang="sr-Latn-CS" sz="2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2</a:t>
            </a:r>
            <a:endParaRPr lang="en-US" sz="2000" b="1" kern="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33" name="Rectangle 4"/>
          <p:cNvSpPr txBox="1">
            <a:spLocks noChangeArrowheads="1"/>
          </p:cNvSpPr>
          <p:nvPr/>
        </p:nvSpPr>
        <p:spPr bwMode="auto">
          <a:xfrm>
            <a:off x="0" y="1000125"/>
            <a:ext cx="9144000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Cyrl-CS" sz="4000" b="1" kern="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Зупчаници или фрикциони точкови</a:t>
            </a:r>
            <a:endParaRPr lang="en-US" sz="4000" b="1" kern="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22" name="Rectangle 4"/>
          <p:cNvSpPr txBox="1">
            <a:spLocks noChangeArrowheads="1"/>
          </p:cNvSpPr>
          <p:nvPr/>
        </p:nvSpPr>
        <p:spPr bwMode="auto">
          <a:xfrm>
            <a:off x="428625" y="6072188"/>
            <a:ext cx="8226425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Cyrl-CS" sz="40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Мало растојање Вратила</a:t>
            </a:r>
            <a:endParaRPr lang="en-US" sz="4000" b="1" kern="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0" name="Rectangle 4"/>
          <p:cNvSpPr>
            <a:spLocks noGrp="1" noChangeArrowheads="1"/>
          </p:cNvSpPr>
          <p:nvPr>
            <p:ph type="title"/>
          </p:nvPr>
        </p:nvSpPr>
        <p:spPr>
          <a:xfrm>
            <a:off x="428625" y="0"/>
            <a:ext cx="8226425" cy="785813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sr-Cyrl-CS" sz="4000" b="1" dirty="0" smtClean="0">
                <a:solidFill>
                  <a:schemeClr val="tx1"/>
                </a:solidFill>
              </a:rPr>
              <a:t>Преносни однос</a:t>
            </a:r>
            <a:endParaRPr lang="en-US" sz="4000" b="1" dirty="0" smtClean="0">
              <a:solidFill>
                <a:schemeClr val="tx1"/>
              </a:solidFill>
            </a:endParaRPr>
          </a:p>
        </p:txBody>
      </p:sp>
      <p:sp>
        <p:nvSpPr>
          <p:cNvPr id="3" name="Rectangle 4"/>
          <p:cNvSpPr txBox="1">
            <a:spLocks noChangeArrowheads="1"/>
          </p:cNvSpPr>
          <p:nvPr/>
        </p:nvSpPr>
        <p:spPr bwMode="auto">
          <a:xfrm>
            <a:off x="285750" y="1214438"/>
            <a:ext cx="2071688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Cyrl-CS" sz="32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погонски</a:t>
            </a:r>
            <a:endParaRPr lang="en-US" sz="3200" b="1" kern="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 bwMode="auto">
          <a:xfrm>
            <a:off x="1000125" y="4357688"/>
            <a:ext cx="1643063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sz="48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i </a:t>
            </a:r>
            <a:r>
              <a:rPr lang="sr-Cyrl-CS" sz="48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&gt; 1</a:t>
            </a:r>
            <a:r>
              <a:rPr lang="sr-Latn-CS" sz="48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 </a:t>
            </a:r>
            <a:endParaRPr lang="en-US" sz="4800" b="1" kern="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7" name="Donut 16"/>
          <p:cNvSpPr/>
          <p:nvPr/>
        </p:nvSpPr>
        <p:spPr>
          <a:xfrm>
            <a:off x="428625" y="2071688"/>
            <a:ext cx="2357438" cy="2214562"/>
          </a:xfrm>
          <a:prstGeom prst="donut">
            <a:avLst>
              <a:gd name="adj" fmla="val 449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Donut 19"/>
          <p:cNvSpPr/>
          <p:nvPr/>
        </p:nvSpPr>
        <p:spPr>
          <a:xfrm>
            <a:off x="2714625" y="2571750"/>
            <a:ext cx="1285875" cy="1285875"/>
          </a:xfrm>
          <a:prstGeom prst="donut">
            <a:avLst>
              <a:gd name="adj" fmla="val 654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Rectangle 4"/>
          <p:cNvSpPr txBox="1">
            <a:spLocks noChangeArrowheads="1"/>
          </p:cNvSpPr>
          <p:nvPr/>
        </p:nvSpPr>
        <p:spPr bwMode="auto">
          <a:xfrm>
            <a:off x="2428875" y="1214438"/>
            <a:ext cx="1841500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Cyrl-CS" sz="32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гоњени</a:t>
            </a:r>
            <a:endParaRPr lang="en-US" sz="3200" b="1" kern="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29" name="Rectangle 4"/>
          <p:cNvSpPr txBox="1">
            <a:spLocks noChangeArrowheads="1"/>
          </p:cNvSpPr>
          <p:nvPr/>
        </p:nvSpPr>
        <p:spPr bwMode="auto">
          <a:xfrm>
            <a:off x="1071563" y="2500313"/>
            <a:ext cx="857250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sz="36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D</a:t>
            </a:r>
            <a:r>
              <a:rPr lang="sr-Latn-CS" sz="2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1</a:t>
            </a:r>
            <a:endParaRPr lang="en-US" sz="2000" b="1" kern="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30" name="Rectangle 4"/>
          <p:cNvSpPr txBox="1">
            <a:spLocks noChangeArrowheads="1"/>
          </p:cNvSpPr>
          <p:nvPr/>
        </p:nvSpPr>
        <p:spPr bwMode="auto">
          <a:xfrm>
            <a:off x="1143000" y="3143250"/>
            <a:ext cx="928688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sz="36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Z</a:t>
            </a:r>
            <a:r>
              <a:rPr lang="sr-Latn-CS" sz="2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1</a:t>
            </a:r>
            <a:endParaRPr lang="en-US" sz="2000" b="1" kern="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31" name="Rectangle 4"/>
          <p:cNvSpPr txBox="1">
            <a:spLocks noChangeArrowheads="1"/>
          </p:cNvSpPr>
          <p:nvPr/>
        </p:nvSpPr>
        <p:spPr bwMode="auto">
          <a:xfrm>
            <a:off x="2928938" y="3071813"/>
            <a:ext cx="919162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sz="36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D</a:t>
            </a:r>
            <a:r>
              <a:rPr lang="sr-Latn-CS" sz="2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2</a:t>
            </a:r>
            <a:endParaRPr lang="en-US" sz="2000" b="1" kern="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32" name="Rectangle 4"/>
          <p:cNvSpPr txBox="1">
            <a:spLocks noChangeArrowheads="1"/>
          </p:cNvSpPr>
          <p:nvPr/>
        </p:nvSpPr>
        <p:spPr bwMode="auto">
          <a:xfrm>
            <a:off x="2928938" y="2714625"/>
            <a:ext cx="919162" cy="63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sz="36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Z</a:t>
            </a:r>
            <a:r>
              <a:rPr lang="sr-Latn-CS" sz="2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2</a:t>
            </a:r>
            <a:endParaRPr lang="en-US" sz="2000" b="1" kern="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21" name="Rectangle 4"/>
          <p:cNvSpPr txBox="1">
            <a:spLocks noChangeArrowheads="1"/>
          </p:cNvSpPr>
          <p:nvPr/>
        </p:nvSpPr>
        <p:spPr bwMode="auto">
          <a:xfrm>
            <a:off x="5000625" y="1214438"/>
            <a:ext cx="2071688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Cyrl-CS" sz="32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погонски</a:t>
            </a:r>
            <a:endParaRPr lang="en-US" sz="3200" b="1" kern="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23" name="Rectangle 4"/>
          <p:cNvSpPr txBox="1">
            <a:spLocks noChangeArrowheads="1"/>
          </p:cNvSpPr>
          <p:nvPr/>
        </p:nvSpPr>
        <p:spPr bwMode="auto">
          <a:xfrm>
            <a:off x="6643688" y="4429125"/>
            <a:ext cx="1643062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sz="48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i &lt;</a:t>
            </a:r>
            <a:r>
              <a:rPr lang="sr-Cyrl-CS" sz="48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 1</a:t>
            </a:r>
            <a:r>
              <a:rPr lang="sr-Latn-CS" sz="48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 </a:t>
            </a:r>
            <a:endParaRPr lang="en-US" sz="4800" b="1" kern="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24" name="Donut 23"/>
          <p:cNvSpPr/>
          <p:nvPr/>
        </p:nvSpPr>
        <p:spPr>
          <a:xfrm>
            <a:off x="6643688" y="2071688"/>
            <a:ext cx="2357437" cy="2214562"/>
          </a:xfrm>
          <a:prstGeom prst="donut">
            <a:avLst>
              <a:gd name="adj" fmla="val 449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Donut 24"/>
          <p:cNvSpPr/>
          <p:nvPr/>
        </p:nvSpPr>
        <p:spPr>
          <a:xfrm>
            <a:off x="5429250" y="2571750"/>
            <a:ext cx="1285875" cy="1285875"/>
          </a:xfrm>
          <a:prstGeom prst="donut">
            <a:avLst>
              <a:gd name="adj" fmla="val 654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Rectangle 4"/>
          <p:cNvSpPr txBox="1">
            <a:spLocks noChangeArrowheads="1"/>
          </p:cNvSpPr>
          <p:nvPr/>
        </p:nvSpPr>
        <p:spPr bwMode="auto">
          <a:xfrm>
            <a:off x="7302500" y="1214438"/>
            <a:ext cx="1841500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Cyrl-CS" sz="32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гоњени</a:t>
            </a:r>
            <a:endParaRPr lang="en-US" sz="3200" b="1" kern="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28" name="Rectangle 4"/>
          <p:cNvSpPr txBox="1">
            <a:spLocks noChangeArrowheads="1"/>
          </p:cNvSpPr>
          <p:nvPr/>
        </p:nvSpPr>
        <p:spPr bwMode="auto">
          <a:xfrm>
            <a:off x="5715000" y="2643188"/>
            <a:ext cx="857250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sz="36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D</a:t>
            </a:r>
            <a:r>
              <a:rPr lang="sr-Latn-CS" sz="2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1</a:t>
            </a:r>
            <a:endParaRPr lang="en-US" sz="2000" b="1" kern="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34" name="Rectangle 4"/>
          <p:cNvSpPr txBox="1">
            <a:spLocks noChangeArrowheads="1"/>
          </p:cNvSpPr>
          <p:nvPr/>
        </p:nvSpPr>
        <p:spPr bwMode="auto">
          <a:xfrm>
            <a:off x="5659438" y="3143250"/>
            <a:ext cx="928687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sz="36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Z</a:t>
            </a:r>
            <a:r>
              <a:rPr lang="sr-Latn-CS" sz="2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1</a:t>
            </a:r>
            <a:endParaRPr lang="en-US" sz="2000" b="1" kern="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35" name="Rectangle 4"/>
          <p:cNvSpPr txBox="1">
            <a:spLocks noChangeArrowheads="1"/>
          </p:cNvSpPr>
          <p:nvPr/>
        </p:nvSpPr>
        <p:spPr bwMode="auto">
          <a:xfrm>
            <a:off x="7358063" y="3071813"/>
            <a:ext cx="919162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sz="36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D</a:t>
            </a:r>
            <a:r>
              <a:rPr lang="sr-Latn-CS" sz="2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2</a:t>
            </a:r>
            <a:endParaRPr lang="en-US" sz="2000" b="1" kern="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36" name="Rectangle 4"/>
          <p:cNvSpPr txBox="1">
            <a:spLocks noChangeArrowheads="1"/>
          </p:cNvSpPr>
          <p:nvPr/>
        </p:nvSpPr>
        <p:spPr bwMode="auto">
          <a:xfrm>
            <a:off x="7358063" y="2428875"/>
            <a:ext cx="919162" cy="63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sz="36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Z</a:t>
            </a:r>
            <a:r>
              <a:rPr lang="sr-Latn-CS" sz="2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2</a:t>
            </a:r>
            <a:endParaRPr lang="en-US" sz="2000" b="1" kern="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37" name="Rectangle 4"/>
          <p:cNvSpPr txBox="1">
            <a:spLocks noChangeArrowheads="1"/>
          </p:cNvSpPr>
          <p:nvPr/>
        </p:nvSpPr>
        <p:spPr bwMode="auto">
          <a:xfrm>
            <a:off x="214313" y="5143500"/>
            <a:ext cx="4000500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Cyrl-CS" sz="32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МУЛТИПЛИКАТОР</a:t>
            </a:r>
            <a:endParaRPr lang="en-US" sz="3200" b="1" kern="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39" name="Rectangle 4"/>
          <p:cNvSpPr txBox="1">
            <a:spLocks noChangeArrowheads="1"/>
          </p:cNvSpPr>
          <p:nvPr/>
        </p:nvSpPr>
        <p:spPr bwMode="auto">
          <a:xfrm>
            <a:off x="5000625" y="5143500"/>
            <a:ext cx="4000500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Cyrl-CS" sz="32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РЕДУКТОР</a:t>
            </a:r>
            <a:endParaRPr lang="en-US" sz="3200" b="1" kern="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40" name="Rectangle 4"/>
          <p:cNvSpPr txBox="1">
            <a:spLocks noChangeArrowheads="1"/>
          </p:cNvSpPr>
          <p:nvPr/>
        </p:nvSpPr>
        <p:spPr bwMode="auto">
          <a:xfrm>
            <a:off x="285750" y="5786438"/>
            <a:ext cx="4000500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Cyrl-CS" sz="32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УБРЗАВА</a:t>
            </a:r>
            <a:endParaRPr lang="en-US" sz="3200" b="1" kern="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41" name="Rectangle 4"/>
          <p:cNvSpPr txBox="1">
            <a:spLocks noChangeArrowheads="1"/>
          </p:cNvSpPr>
          <p:nvPr/>
        </p:nvSpPr>
        <p:spPr bwMode="auto">
          <a:xfrm>
            <a:off x="5143500" y="5786438"/>
            <a:ext cx="4000500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Cyrl-CS" sz="32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УСПОРАВА</a:t>
            </a:r>
            <a:endParaRPr lang="en-US" sz="3200" b="1" kern="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42" name="Rectangle 4"/>
          <p:cNvSpPr txBox="1">
            <a:spLocks noChangeArrowheads="1"/>
          </p:cNvSpPr>
          <p:nvPr/>
        </p:nvSpPr>
        <p:spPr bwMode="auto">
          <a:xfrm>
            <a:off x="0" y="642938"/>
            <a:ext cx="9144000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Cyrl-CS" sz="3600" b="1" kern="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Зупчаници или фрикциони точкови</a:t>
            </a:r>
            <a:endParaRPr lang="en-US" sz="3600" b="1" kern="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0" name="Rectangle 4"/>
          <p:cNvSpPr>
            <a:spLocks noGrp="1" noChangeArrowheads="1"/>
          </p:cNvSpPr>
          <p:nvPr>
            <p:ph type="title"/>
          </p:nvPr>
        </p:nvSpPr>
        <p:spPr>
          <a:xfrm>
            <a:off x="428625" y="0"/>
            <a:ext cx="8226425" cy="785813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sr-Cyrl-CS" sz="4000" b="1" dirty="0" smtClean="0">
                <a:solidFill>
                  <a:schemeClr val="tx1"/>
                </a:solidFill>
              </a:rPr>
              <a:t>Преносни однос</a:t>
            </a:r>
            <a:endParaRPr lang="en-US" sz="4000" b="1" dirty="0" smtClean="0">
              <a:solidFill>
                <a:schemeClr val="tx1"/>
              </a:solidFill>
            </a:endParaRPr>
          </a:p>
        </p:txBody>
      </p:sp>
      <p:sp>
        <p:nvSpPr>
          <p:cNvPr id="3" name="Rectangle 4"/>
          <p:cNvSpPr txBox="1">
            <a:spLocks noChangeArrowheads="1"/>
          </p:cNvSpPr>
          <p:nvPr/>
        </p:nvSpPr>
        <p:spPr bwMode="auto">
          <a:xfrm>
            <a:off x="285750" y="1214438"/>
            <a:ext cx="2071688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Cyrl-CS" sz="32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погонски</a:t>
            </a:r>
            <a:endParaRPr lang="en-US" sz="3200" b="1" kern="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 bwMode="auto">
          <a:xfrm>
            <a:off x="1000125" y="4357688"/>
            <a:ext cx="1643063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sz="48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i </a:t>
            </a:r>
            <a:r>
              <a:rPr lang="sr-Cyrl-CS" sz="48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&gt; 1</a:t>
            </a:r>
            <a:r>
              <a:rPr lang="sr-Latn-CS" sz="48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 </a:t>
            </a:r>
            <a:endParaRPr lang="en-US" sz="4800" b="1" kern="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7" name="Donut 16"/>
          <p:cNvSpPr/>
          <p:nvPr/>
        </p:nvSpPr>
        <p:spPr>
          <a:xfrm>
            <a:off x="142875" y="2071688"/>
            <a:ext cx="2357438" cy="2214562"/>
          </a:xfrm>
          <a:prstGeom prst="donut">
            <a:avLst>
              <a:gd name="adj" fmla="val 449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Donut 19"/>
          <p:cNvSpPr/>
          <p:nvPr/>
        </p:nvSpPr>
        <p:spPr>
          <a:xfrm>
            <a:off x="3286125" y="2571750"/>
            <a:ext cx="1285875" cy="1285875"/>
          </a:xfrm>
          <a:prstGeom prst="donut">
            <a:avLst>
              <a:gd name="adj" fmla="val 654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Rectangle 4"/>
          <p:cNvSpPr txBox="1">
            <a:spLocks noChangeArrowheads="1"/>
          </p:cNvSpPr>
          <p:nvPr/>
        </p:nvSpPr>
        <p:spPr bwMode="auto">
          <a:xfrm>
            <a:off x="2428875" y="1214438"/>
            <a:ext cx="1841500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Cyrl-CS" sz="32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гоњени</a:t>
            </a:r>
            <a:endParaRPr lang="en-US" sz="3200" b="1" kern="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29" name="Rectangle 4"/>
          <p:cNvSpPr txBox="1">
            <a:spLocks noChangeArrowheads="1"/>
          </p:cNvSpPr>
          <p:nvPr/>
        </p:nvSpPr>
        <p:spPr bwMode="auto">
          <a:xfrm>
            <a:off x="785813" y="2500313"/>
            <a:ext cx="857250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sz="36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D</a:t>
            </a:r>
            <a:r>
              <a:rPr lang="sr-Latn-CS" sz="2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1</a:t>
            </a:r>
            <a:endParaRPr lang="en-US" sz="2000" b="1" kern="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30" name="Rectangle 4"/>
          <p:cNvSpPr txBox="1">
            <a:spLocks noChangeArrowheads="1"/>
          </p:cNvSpPr>
          <p:nvPr/>
        </p:nvSpPr>
        <p:spPr bwMode="auto">
          <a:xfrm>
            <a:off x="857250" y="3143250"/>
            <a:ext cx="928688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sz="36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Z</a:t>
            </a:r>
            <a:r>
              <a:rPr lang="sr-Latn-CS" sz="2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1</a:t>
            </a:r>
            <a:endParaRPr lang="en-US" sz="2000" b="1" kern="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31" name="Rectangle 4"/>
          <p:cNvSpPr txBox="1">
            <a:spLocks noChangeArrowheads="1"/>
          </p:cNvSpPr>
          <p:nvPr/>
        </p:nvSpPr>
        <p:spPr bwMode="auto">
          <a:xfrm>
            <a:off x="3500438" y="3071813"/>
            <a:ext cx="919162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sz="36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D</a:t>
            </a:r>
            <a:r>
              <a:rPr lang="sr-Latn-CS" sz="2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2</a:t>
            </a:r>
            <a:endParaRPr lang="en-US" sz="2000" b="1" kern="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32" name="Rectangle 4"/>
          <p:cNvSpPr txBox="1">
            <a:spLocks noChangeArrowheads="1"/>
          </p:cNvSpPr>
          <p:nvPr/>
        </p:nvSpPr>
        <p:spPr bwMode="auto">
          <a:xfrm>
            <a:off x="3500438" y="2714625"/>
            <a:ext cx="919162" cy="63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sz="36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Z</a:t>
            </a:r>
            <a:r>
              <a:rPr lang="sr-Latn-CS" sz="2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2</a:t>
            </a:r>
            <a:endParaRPr lang="en-US" sz="2000" b="1" kern="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21" name="Rectangle 4"/>
          <p:cNvSpPr txBox="1">
            <a:spLocks noChangeArrowheads="1"/>
          </p:cNvSpPr>
          <p:nvPr/>
        </p:nvSpPr>
        <p:spPr bwMode="auto">
          <a:xfrm>
            <a:off x="5000625" y="1214438"/>
            <a:ext cx="2071688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Cyrl-CS" sz="32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погонски</a:t>
            </a:r>
            <a:endParaRPr lang="en-US" sz="3200" b="1" kern="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23" name="Rectangle 4"/>
          <p:cNvSpPr txBox="1">
            <a:spLocks noChangeArrowheads="1"/>
          </p:cNvSpPr>
          <p:nvPr/>
        </p:nvSpPr>
        <p:spPr bwMode="auto">
          <a:xfrm>
            <a:off x="6643688" y="4429125"/>
            <a:ext cx="1643062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sz="48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i &lt;</a:t>
            </a:r>
            <a:r>
              <a:rPr lang="sr-Cyrl-CS" sz="48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 1</a:t>
            </a:r>
            <a:r>
              <a:rPr lang="sr-Latn-CS" sz="48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 </a:t>
            </a:r>
            <a:endParaRPr lang="en-US" sz="4800" b="1" kern="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24" name="Donut 23"/>
          <p:cNvSpPr/>
          <p:nvPr/>
        </p:nvSpPr>
        <p:spPr>
          <a:xfrm>
            <a:off x="6786563" y="2071688"/>
            <a:ext cx="2357437" cy="2214562"/>
          </a:xfrm>
          <a:prstGeom prst="donut">
            <a:avLst>
              <a:gd name="adj" fmla="val 449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Donut 24"/>
          <p:cNvSpPr/>
          <p:nvPr/>
        </p:nvSpPr>
        <p:spPr>
          <a:xfrm>
            <a:off x="4929188" y="2571750"/>
            <a:ext cx="1285875" cy="1285875"/>
          </a:xfrm>
          <a:prstGeom prst="donut">
            <a:avLst>
              <a:gd name="adj" fmla="val 654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Rectangle 4"/>
          <p:cNvSpPr txBox="1">
            <a:spLocks noChangeArrowheads="1"/>
          </p:cNvSpPr>
          <p:nvPr/>
        </p:nvSpPr>
        <p:spPr bwMode="auto">
          <a:xfrm>
            <a:off x="7302500" y="1214438"/>
            <a:ext cx="1841500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Cyrl-CS" sz="32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гоњени</a:t>
            </a:r>
            <a:endParaRPr lang="en-US" sz="3200" b="1" kern="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28" name="Rectangle 4"/>
          <p:cNvSpPr txBox="1">
            <a:spLocks noChangeArrowheads="1"/>
          </p:cNvSpPr>
          <p:nvPr/>
        </p:nvSpPr>
        <p:spPr bwMode="auto">
          <a:xfrm>
            <a:off x="5214938" y="2643188"/>
            <a:ext cx="857250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sz="36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D</a:t>
            </a:r>
            <a:r>
              <a:rPr lang="sr-Latn-CS" sz="2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1</a:t>
            </a:r>
            <a:endParaRPr lang="en-US" sz="2000" b="1" kern="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34" name="Rectangle 4"/>
          <p:cNvSpPr txBox="1">
            <a:spLocks noChangeArrowheads="1"/>
          </p:cNvSpPr>
          <p:nvPr/>
        </p:nvSpPr>
        <p:spPr bwMode="auto">
          <a:xfrm>
            <a:off x="5159375" y="3143250"/>
            <a:ext cx="928688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sz="36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Z</a:t>
            </a:r>
            <a:r>
              <a:rPr lang="sr-Latn-CS" sz="2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1</a:t>
            </a:r>
            <a:endParaRPr lang="en-US" sz="2000" b="1" kern="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35" name="Rectangle 4"/>
          <p:cNvSpPr txBox="1">
            <a:spLocks noChangeArrowheads="1"/>
          </p:cNvSpPr>
          <p:nvPr/>
        </p:nvSpPr>
        <p:spPr bwMode="auto">
          <a:xfrm>
            <a:off x="7358063" y="3071813"/>
            <a:ext cx="919162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sz="36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D</a:t>
            </a:r>
            <a:r>
              <a:rPr lang="sr-Latn-CS" sz="2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2</a:t>
            </a:r>
            <a:endParaRPr lang="en-US" sz="2000" b="1" kern="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36" name="Rectangle 4"/>
          <p:cNvSpPr txBox="1">
            <a:spLocks noChangeArrowheads="1"/>
          </p:cNvSpPr>
          <p:nvPr/>
        </p:nvSpPr>
        <p:spPr bwMode="auto">
          <a:xfrm>
            <a:off x="7358063" y="2428875"/>
            <a:ext cx="919162" cy="63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sz="36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Z</a:t>
            </a:r>
            <a:r>
              <a:rPr lang="sr-Latn-CS" sz="2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2</a:t>
            </a:r>
            <a:endParaRPr lang="en-US" sz="2000" b="1" kern="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37" name="Rectangle 4"/>
          <p:cNvSpPr txBox="1">
            <a:spLocks noChangeArrowheads="1"/>
          </p:cNvSpPr>
          <p:nvPr/>
        </p:nvSpPr>
        <p:spPr bwMode="auto">
          <a:xfrm>
            <a:off x="214313" y="5143500"/>
            <a:ext cx="4000500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Cyrl-CS" sz="32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МУЛТИПЛИКАТОР</a:t>
            </a:r>
            <a:endParaRPr lang="en-US" sz="3200" b="1" kern="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39" name="Rectangle 4"/>
          <p:cNvSpPr txBox="1">
            <a:spLocks noChangeArrowheads="1"/>
          </p:cNvSpPr>
          <p:nvPr/>
        </p:nvSpPr>
        <p:spPr bwMode="auto">
          <a:xfrm>
            <a:off x="5000625" y="5143500"/>
            <a:ext cx="4000500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Cyrl-CS" sz="32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РЕДУКТОР</a:t>
            </a:r>
            <a:endParaRPr lang="en-US" sz="3200" b="1" kern="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40" name="Rectangle 4"/>
          <p:cNvSpPr txBox="1">
            <a:spLocks noChangeArrowheads="1"/>
          </p:cNvSpPr>
          <p:nvPr/>
        </p:nvSpPr>
        <p:spPr bwMode="auto">
          <a:xfrm>
            <a:off x="285750" y="5786438"/>
            <a:ext cx="4000500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Cyrl-CS" sz="32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УБРЗАВА</a:t>
            </a:r>
            <a:endParaRPr lang="en-US" sz="3200" b="1" kern="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41" name="Rectangle 4"/>
          <p:cNvSpPr txBox="1">
            <a:spLocks noChangeArrowheads="1"/>
          </p:cNvSpPr>
          <p:nvPr/>
        </p:nvSpPr>
        <p:spPr bwMode="auto">
          <a:xfrm>
            <a:off x="5143500" y="5786438"/>
            <a:ext cx="4000500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Cyrl-CS" sz="32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УСПОРАВА</a:t>
            </a:r>
            <a:endParaRPr lang="en-US" sz="3200" b="1" kern="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endParaRPr>
          </a:p>
        </p:txBody>
      </p:sp>
      <p:cxnSp>
        <p:nvCxnSpPr>
          <p:cNvPr id="33" name="Straight Connector 32"/>
          <p:cNvCxnSpPr>
            <a:endCxn id="20" idx="0"/>
          </p:cNvCxnSpPr>
          <p:nvPr/>
        </p:nvCxnSpPr>
        <p:spPr>
          <a:xfrm>
            <a:off x="1285875" y="2143125"/>
            <a:ext cx="2643188" cy="428625"/>
          </a:xfrm>
          <a:prstGeom prst="line">
            <a:avLst/>
          </a:prstGeom>
          <a:ln w="762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1428750" y="3786188"/>
            <a:ext cx="2643188" cy="428625"/>
          </a:xfrm>
          <a:prstGeom prst="line">
            <a:avLst/>
          </a:prstGeom>
          <a:ln w="762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5429250" y="3786188"/>
            <a:ext cx="2428875" cy="428625"/>
          </a:xfrm>
          <a:prstGeom prst="line">
            <a:avLst/>
          </a:prstGeom>
          <a:ln w="762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endCxn id="24" idx="0"/>
          </p:cNvCxnSpPr>
          <p:nvPr/>
        </p:nvCxnSpPr>
        <p:spPr>
          <a:xfrm flipV="1">
            <a:off x="5500688" y="2071688"/>
            <a:ext cx="2463800" cy="571500"/>
          </a:xfrm>
          <a:prstGeom prst="line">
            <a:avLst/>
          </a:prstGeom>
          <a:ln w="762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4"/>
          <p:cNvSpPr txBox="1">
            <a:spLocks noChangeArrowheads="1"/>
          </p:cNvSpPr>
          <p:nvPr/>
        </p:nvSpPr>
        <p:spPr bwMode="auto">
          <a:xfrm>
            <a:off x="428625" y="571500"/>
            <a:ext cx="8226425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Cyrl-CS" sz="3600" b="1" kern="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Ланчаници или ременице</a:t>
            </a:r>
            <a:endParaRPr lang="en-US" sz="3600" b="1" kern="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:\Skola\VII razred\VII r\Masinski elementi\Masinski elementi\Zupcanici.jpg"/>
          <p:cNvPicPr>
            <a:picLocks noChangeAspect="1" noChangeArrowheads="1"/>
          </p:cNvPicPr>
          <p:nvPr/>
        </p:nvPicPr>
        <p:blipFill>
          <a:blip r:embed="rId3"/>
          <a:srcRect t="53561" b="-7269"/>
          <a:stretch>
            <a:fillRect/>
          </a:stretch>
        </p:blipFill>
        <p:spPr bwMode="auto">
          <a:xfrm>
            <a:off x="2643188" y="3571875"/>
            <a:ext cx="5000625" cy="349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6238" y="0"/>
            <a:ext cx="7497762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Cyrl-CS" dirty="0" smtClean="0">
                <a:solidFill>
                  <a:schemeClr val="tx2">
                    <a:satMod val="130000"/>
                  </a:schemeClr>
                </a:solidFill>
              </a:rPr>
              <a:t>ЗУПЧАСТИ</a:t>
            </a:r>
            <a:r>
              <a:rPr lang="sr-Latn-CS" dirty="0" smtClean="0">
                <a:solidFill>
                  <a:schemeClr val="tx2">
                    <a:satMod val="130000"/>
                  </a:schemeClr>
                </a:solidFill>
              </a:rPr>
              <a:t> </a:t>
            </a:r>
            <a:r>
              <a:rPr lang="sr-Cyrl-CS" dirty="0" smtClean="0">
                <a:solidFill>
                  <a:schemeClr val="tx2">
                    <a:satMod val="130000"/>
                  </a:schemeClr>
                </a:solidFill>
              </a:rPr>
              <a:t>ПРЕНОСНИЦИ</a:t>
            </a:r>
            <a:endParaRPr lang="sr-Latn-CS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1126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sr-Cyrl-CS" smtClean="0">
                <a:latin typeface="Constantia" pitchFamily="18" charset="0"/>
              </a:rPr>
              <a:t>Користе се за пренос снаге и </a:t>
            </a:r>
            <a:endParaRPr lang="sr-Latn-CS" smtClean="0">
              <a:latin typeface="Constantia" pitchFamily="18" charset="0"/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sr-Cyrl-CS" smtClean="0">
                <a:latin typeface="Constantia" pitchFamily="18" charset="0"/>
              </a:rPr>
              <a:t>кретања,без клизања између два или </a:t>
            </a:r>
            <a:endParaRPr lang="sr-Latn-CS" smtClean="0">
              <a:latin typeface="Constantia" pitchFamily="18" charset="0"/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sr-Cyrl-CS" smtClean="0">
                <a:latin typeface="Constantia" pitchFamily="18" charset="0"/>
              </a:rPr>
              <a:t>више вратила која су на мањем </a:t>
            </a:r>
            <a:endParaRPr lang="sr-Latn-CS" smtClean="0">
              <a:latin typeface="Constantia" pitchFamily="18" charset="0"/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sr-Cyrl-CS" smtClean="0">
                <a:latin typeface="Constantia" pitchFamily="18" charset="0"/>
              </a:rPr>
              <a:t>међусобном ратстојању</a:t>
            </a:r>
            <a:endParaRPr lang="en-US" smtClean="0">
              <a:latin typeface="Constantia" pitchFamily="18" charset="0"/>
            </a:endParaRPr>
          </a:p>
          <a:p>
            <a:pPr eaLnBrk="1" hangingPunct="1"/>
            <a:endParaRPr lang="sr-Latn-C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70" decel="100000"/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770" decel="100000"/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2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70" decel="100000"/>
                                        <p:tgtEl>
                                          <p:spTgt spid="11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770" decel="100000"/>
                                        <p:tgtEl>
                                          <p:spTgt spid="11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7" dur="770" fill="hold"/>
                                        <p:tgtEl>
                                          <p:spTgt spid="11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9" dur="770" fill="hold"/>
                                        <p:tgtEl>
                                          <p:spTgt spid="11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>
          <a:xfrm>
            <a:off x="357188" y="0"/>
            <a:ext cx="8226425" cy="7143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sr-Cyrl-CS" sz="4400" b="1" kern="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МЕХАНИЗАМ</a:t>
            </a:r>
            <a:endParaRPr lang="en-US" sz="4400" b="1" kern="0" dirty="0" smtClean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>
          <a:xfrm>
            <a:off x="0" y="642938"/>
            <a:ext cx="9144000" cy="164306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buFontTx/>
              <a:buChar char="-"/>
              <a:defRPr/>
            </a:pPr>
            <a:r>
              <a:rPr lang="sr-Cyrl-CS" sz="32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је склоп два или више елемената, </a:t>
            </a:r>
          </a:p>
          <a:p>
            <a:pPr algn="ctr">
              <a:defRPr/>
            </a:pPr>
            <a:r>
              <a:rPr lang="sr-Cyrl-CS" sz="32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тако да кретање једног елемента узрокује жељено кретање другог елемента</a:t>
            </a:r>
            <a:endParaRPr lang="en-US" sz="3200" b="1" kern="0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857250" y="2857500"/>
            <a:ext cx="8143875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857250" indent="-8572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Cyrl-CS" sz="3600" b="1" dirty="0"/>
              <a:t>I     За </a:t>
            </a:r>
            <a:r>
              <a:rPr lang="sr-Cyrl-CS" sz="3600" b="1" dirty="0"/>
              <a:t>претварање обртног у праволинијско кретање 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+mj-lt"/>
              <a:buAutoNum type="romanUcPeriod"/>
              <a:defRPr/>
            </a:pPr>
            <a:endParaRPr lang="sr-Cyrl-CS" sz="3600" b="1" dirty="0"/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Cyrl-CS" sz="3600" b="1" dirty="0"/>
              <a:t>II    За </a:t>
            </a:r>
            <a:r>
              <a:rPr lang="sr-Cyrl-CS" sz="3600" b="1" dirty="0"/>
              <a:t>промену смера обртања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+mj-lt"/>
              <a:buAutoNum type="romanUcPeriod"/>
              <a:defRPr/>
            </a:pPr>
            <a:endParaRPr lang="sr-Cyrl-CS" sz="3600" b="1" dirty="0"/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Cyrl-CS" sz="3600" b="1" dirty="0"/>
              <a:t>III   </a:t>
            </a:r>
            <a:r>
              <a:rPr lang="sr-Cyrl-CS" sz="3600" b="1" dirty="0"/>
              <a:t>За промену брзине –   Мењачи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4" descr="Kurbeltrieb-animation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5" y="1143000"/>
            <a:ext cx="5000625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5" name="Picture 5" descr="Animiertes_Prinzip_mechan-Hobelmaschine-3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7563" y="3492500"/>
            <a:ext cx="5786437" cy="336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6" name="Text Box 6"/>
          <p:cNvSpPr txBox="1">
            <a:spLocks noChangeArrowheads="1"/>
          </p:cNvSpPr>
          <p:nvPr/>
        </p:nvSpPr>
        <p:spPr bwMode="auto">
          <a:xfrm>
            <a:off x="0" y="0"/>
            <a:ext cx="9144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ctr"/>
            <a:r>
              <a:rPr lang="sr-Latn-CS" sz="3600" b="1">
                <a:latin typeface="Gill Sans MT" pitchFamily="34" charset="0"/>
              </a:rPr>
              <a:t>I.</a:t>
            </a:r>
            <a:r>
              <a:rPr lang="sr-Cyrl-CS" sz="3600" b="1">
                <a:latin typeface="Corbel" pitchFamily="34" charset="0"/>
              </a:rPr>
              <a:t>   Механизам за претварање </a:t>
            </a:r>
          </a:p>
          <a:p>
            <a:pPr marL="457200" indent="-457200" algn="ctr"/>
            <a:r>
              <a:rPr lang="sr-Cyrl-CS" sz="3600" b="1">
                <a:latin typeface="Corbel" pitchFamily="34" charset="0"/>
              </a:rPr>
              <a:t>обртног у праволинијско кретање </a:t>
            </a:r>
          </a:p>
        </p:txBody>
      </p:sp>
      <p:sp>
        <p:nvSpPr>
          <p:cNvPr id="38917" name="Text Box 6"/>
          <p:cNvSpPr txBox="1">
            <a:spLocks noChangeArrowheads="1"/>
          </p:cNvSpPr>
          <p:nvPr/>
        </p:nvSpPr>
        <p:spPr bwMode="auto">
          <a:xfrm>
            <a:off x="0" y="1571625"/>
            <a:ext cx="4500563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 typeface="Arial" charset="0"/>
              <a:buAutoNum type="arabicPeriod"/>
            </a:pPr>
            <a:r>
              <a:rPr lang="sr-Cyrl-CS" sz="3600" b="1">
                <a:solidFill>
                  <a:srgbClr val="FF0000"/>
                </a:solidFill>
                <a:latin typeface="Corbel" pitchFamily="34" charset="0"/>
              </a:rPr>
              <a:t>Клипни</a:t>
            </a:r>
          </a:p>
          <a:p>
            <a:pPr marL="457200" indent="-457200">
              <a:buFont typeface="Arial" charset="0"/>
              <a:buAutoNum type="arabicPeriod"/>
            </a:pPr>
            <a:endParaRPr lang="sr-Cyrl-CS" sz="3600" b="1">
              <a:solidFill>
                <a:srgbClr val="FFFF00"/>
              </a:solidFill>
              <a:latin typeface="Corbel" pitchFamily="34" charset="0"/>
            </a:endParaRPr>
          </a:p>
          <a:p>
            <a:pPr marL="457200" indent="-457200">
              <a:buFont typeface="Arial" charset="0"/>
              <a:buAutoNum type="arabicPeriod"/>
            </a:pPr>
            <a:r>
              <a:rPr lang="sr-Cyrl-CS" sz="3600" b="1">
                <a:solidFill>
                  <a:srgbClr val="00B0F0"/>
                </a:solidFill>
                <a:latin typeface="Corbel" pitchFamily="34" charset="0"/>
              </a:rPr>
              <a:t>Брегасти</a:t>
            </a:r>
          </a:p>
          <a:p>
            <a:pPr marL="457200" indent="-457200">
              <a:buFont typeface="Arial" charset="0"/>
              <a:buAutoNum type="arabicPeriod"/>
            </a:pPr>
            <a:endParaRPr lang="sr-Cyrl-CS" sz="3600" b="1">
              <a:solidFill>
                <a:srgbClr val="00B0F0"/>
              </a:solidFill>
              <a:latin typeface="Corbel" pitchFamily="34" charset="0"/>
            </a:endParaRPr>
          </a:p>
          <a:p>
            <a:pPr marL="457200" indent="-457200">
              <a:buFont typeface="Arial" charset="0"/>
              <a:buAutoNum type="arabicPeriod"/>
            </a:pPr>
            <a:r>
              <a:rPr lang="sr-Cyrl-CS" sz="3600" b="1">
                <a:solidFill>
                  <a:srgbClr val="00B0F0"/>
                </a:solidFill>
                <a:latin typeface="Corbel" pitchFamily="34" charset="0"/>
              </a:rPr>
              <a:t>Завојно вретено </a:t>
            </a:r>
          </a:p>
          <a:p>
            <a:pPr marL="457200" indent="-457200"/>
            <a:r>
              <a:rPr lang="sr-Cyrl-CS" sz="3600" b="1">
                <a:solidFill>
                  <a:srgbClr val="00B0F0"/>
                </a:solidFill>
                <a:latin typeface="Corbel" pitchFamily="34" charset="0"/>
              </a:rPr>
              <a:t>( Вијак-навртка)</a:t>
            </a:r>
          </a:p>
          <a:p>
            <a:pPr marL="457200" indent="-457200">
              <a:buFont typeface="Arial" charset="0"/>
              <a:buAutoNum type="arabicPeriod"/>
            </a:pPr>
            <a:endParaRPr lang="sr-Cyrl-CS" sz="3600" b="1">
              <a:solidFill>
                <a:srgbClr val="FFFF00"/>
              </a:solidFill>
              <a:latin typeface="Corbel" pitchFamily="34" charset="0"/>
            </a:endParaRPr>
          </a:p>
          <a:p>
            <a:pPr marL="457200" indent="-457200">
              <a:buFont typeface="Arial" charset="0"/>
              <a:buAutoNum type="arabicPeriod"/>
            </a:pPr>
            <a:r>
              <a:rPr lang="sr-Cyrl-CS" sz="3600" b="1">
                <a:solidFill>
                  <a:srgbClr val="FF0000"/>
                </a:solidFill>
                <a:latin typeface="Corbel" pitchFamily="34" charset="0"/>
              </a:rPr>
              <a:t>Кулисни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2571750" y="1857375"/>
            <a:ext cx="2500313" cy="28575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2857500" y="5357813"/>
            <a:ext cx="1928813" cy="428625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6"/>
          <p:cNvSpPr txBox="1">
            <a:spLocks noChangeArrowheads="1"/>
          </p:cNvSpPr>
          <p:nvPr/>
        </p:nvSpPr>
        <p:spPr bwMode="auto">
          <a:xfrm>
            <a:off x="1500188" y="0"/>
            <a:ext cx="578643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/>
            <a:r>
              <a:rPr lang="sr-Cyrl-CS" sz="3600" b="1">
                <a:latin typeface="Corbel" pitchFamily="34" charset="0"/>
              </a:rPr>
              <a:t>2.  Брегасти механизам</a:t>
            </a:r>
          </a:p>
        </p:txBody>
      </p:sp>
      <p:pic>
        <p:nvPicPr>
          <p:cNvPr id="39939" name="Picture 2" descr="E:\S  L  I  K  E\Mehanizmi\engine-cam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75" y="803275"/>
            <a:ext cx="8072438" cy="605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6"/>
          <p:cNvSpPr txBox="1">
            <a:spLocks noChangeArrowheads="1"/>
          </p:cNvSpPr>
          <p:nvPr/>
        </p:nvSpPr>
        <p:spPr bwMode="auto">
          <a:xfrm>
            <a:off x="1785938" y="0"/>
            <a:ext cx="478631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742950" indent="-742950">
              <a:buFontTx/>
              <a:buAutoNum type="arabicPeriod" startAt="3"/>
            </a:pPr>
            <a:r>
              <a:rPr lang="sr-Cyrl-CS" sz="3600" b="1">
                <a:latin typeface="Corbel" pitchFamily="34" charset="0"/>
              </a:rPr>
              <a:t>Завојно вретено </a:t>
            </a:r>
          </a:p>
          <a:p>
            <a:pPr marL="742950" indent="-742950" algn="ctr"/>
            <a:r>
              <a:rPr lang="sr-Cyrl-CS" sz="3600" b="1">
                <a:latin typeface="Corbel" pitchFamily="34" charset="0"/>
              </a:rPr>
              <a:t>( Вијак-навртка)</a:t>
            </a:r>
          </a:p>
        </p:txBody>
      </p:sp>
      <p:sp>
        <p:nvSpPr>
          <p:cNvPr id="39939" name="Text Box 6"/>
          <p:cNvSpPr txBox="1">
            <a:spLocks noChangeArrowheads="1"/>
          </p:cNvSpPr>
          <p:nvPr/>
        </p:nvSpPr>
        <p:spPr bwMode="auto">
          <a:xfrm>
            <a:off x="0" y="1285875"/>
            <a:ext cx="91440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ctr"/>
            <a:r>
              <a:rPr lang="sr-Cyrl-CS" sz="3200" b="1">
                <a:solidFill>
                  <a:srgbClr val="00B0F0"/>
                </a:solidFill>
                <a:latin typeface="Corbel" pitchFamily="34" charset="0"/>
              </a:rPr>
              <a:t>Како се овде претвара обртно кретање у праволинијско ??</a:t>
            </a:r>
          </a:p>
        </p:txBody>
      </p:sp>
      <p:pic>
        <p:nvPicPr>
          <p:cNvPr id="40964" name="Picture 2" descr="E:\S  L  I  K  E\Mehanizmi\04_g_Model-prijenosa-vijcanim-vratilo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571750"/>
            <a:ext cx="9070975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6"/>
          <p:cNvSpPr txBox="1">
            <a:spLocks noChangeArrowheads="1"/>
          </p:cNvSpPr>
          <p:nvPr/>
        </p:nvSpPr>
        <p:spPr bwMode="auto">
          <a:xfrm>
            <a:off x="1785938" y="0"/>
            <a:ext cx="47148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742950" indent="-742950">
              <a:buFontTx/>
              <a:buAutoNum type="arabicPeriod" startAt="3"/>
            </a:pPr>
            <a:r>
              <a:rPr lang="sr-Cyrl-CS" sz="3600" b="1">
                <a:latin typeface="Corbel" pitchFamily="34" charset="0"/>
              </a:rPr>
              <a:t>Завојно вретено</a:t>
            </a:r>
          </a:p>
          <a:p>
            <a:pPr marL="742950" indent="-742950" algn="ctr"/>
            <a:r>
              <a:rPr lang="sr-Cyrl-CS" sz="3600" b="1">
                <a:latin typeface="Corbel" pitchFamily="34" charset="0"/>
              </a:rPr>
              <a:t> ( Вијак-навртка)</a:t>
            </a:r>
          </a:p>
        </p:txBody>
      </p:sp>
      <p:pic>
        <p:nvPicPr>
          <p:cNvPr id="41987" name="Picture 5" descr="BallScrews-with-detail-inset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214438"/>
            <a:ext cx="9144000" cy="564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0" y="2571750"/>
            <a:ext cx="91440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Cyrl-CS" sz="32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Како се овде претвара обртно кретање у праволинијско ??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G:\S K O L A - S K O L A\VII razred\VII r\Mehanizam za promenu smera 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88" y="642938"/>
            <a:ext cx="8029575" cy="6215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1" name="Text Box 6"/>
          <p:cNvSpPr txBox="1">
            <a:spLocks noChangeArrowheads="1"/>
          </p:cNvSpPr>
          <p:nvPr/>
        </p:nvSpPr>
        <p:spPr bwMode="auto">
          <a:xfrm>
            <a:off x="0" y="0"/>
            <a:ext cx="9144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ctr"/>
            <a:r>
              <a:rPr lang="sr-Latn-CS" sz="3600" b="1">
                <a:latin typeface="Gill Sans MT" pitchFamily="34" charset="0"/>
              </a:rPr>
              <a:t>II.   </a:t>
            </a:r>
            <a:r>
              <a:rPr lang="sr-Cyrl-CS" sz="3600" b="1">
                <a:latin typeface="Corbel" pitchFamily="34" charset="0"/>
              </a:rPr>
              <a:t>Механизми за промену смера обртања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6"/>
          <p:cNvSpPr txBox="1">
            <a:spLocks noChangeArrowheads="1"/>
          </p:cNvSpPr>
          <p:nvPr/>
        </p:nvSpPr>
        <p:spPr bwMode="auto">
          <a:xfrm>
            <a:off x="0" y="0"/>
            <a:ext cx="9144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857250" indent="-857250" algn="ctr">
              <a:buFontTx/>
              <a:buAutoNum type="romanUcPeriod" startAt="3"/>
            </a:pPr>
            <a:r>
              <a:rPr lang="sr-Cyrl-CS" sz="3600" b="1">
                <a:latin typeface="Corbel" pitchFamily="34" charset="0"/>
              </a:rPr>
              <a:t>Механизми за промену брзине</a:t>
            </a:r>
          </a:p>
          <a:p>
            <a:pPr marL="857250" indent="-857250" algn="ctr"/>
            <a:r>
              <a:rPr lang="sr-Cyrl-CS" sz="3600" b="1">
                <a:latin typeface="Corbel" pitchFamily="34" charset="0"/>
              </a:rPr>
              <a:t>- Мењачи -</a:t>
            </a:r>
          </a:p>
        </p:txBody>
      </p:sp>
      <p:sp>
        <p:nvSpPr>
          <p:cNvPr id="44035" name="Text Box 6"/>
          <p:cNvSpPr txBox="1">
            <a:spLocks noChangeArrowheads="1"/>
          </p:cNvSpPr>
          <p:nvPr/>
        </p:nvSpPr>
        <p:spPr bwMode="auto">
          <a:xfrm>
            <a:off x="142875" y="2071688"/>
            <a:ext cx="9144000" cy="286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857250" indent="-857250"/>
            <a:r>
              <a:rPr lang="sr-Latn-CS" sz="3600" b="1">
                <a:latin typeface="Gill Sans MT" pitchFamily="34" charset="0"/>
              </a:rPr>
              <a:t>A)    </a:t>
            </a:r>
            <a:r>
              <a:rPr lang="sr-Cyrl-CS" sz="3600" b="1">
                <a:latin typeface="Corbel" pitchFamily="34" charset="0"/>
              </a:rPr>
              <a:t>Мењачи са зупчаницима </a:t>
            </a:r>
          </a:p>
          <a:p>
            <a:pPr marL="857250" indent="-857250"/>
            <a:r>
              <a:rPr lang="sr-Latn-CS" sz="3600" b="1">
                <a:latin typeface="Gill Sans MT" pitchFamily="34" charset="0"/>
              </a:rPr>
              <a:t>        </a:t>
            </a:r>
            <a:r>
              <a:rPr lang="sr-Cyrl-CS" sz="3600" b="1">
                <a:latin typeface="Corbel" pitchFamily="34" charset="0"/>
              </a:rPr>
              <a:t>(аутомобилски мењачи)</a:t>
            </a:r>
          </a:p>
          <a:p>
            <a:pPr marL="857250" indent="-857250"/>
            <a:endParaRPr lang="sr-Cyrl-CS" sz="3600" b="1">
              <a:latin typeface="Corbel" pitchFamily="34" charset="0"/>
            </a:endParaRPr>
          </a:p>
          <a:p>
            <a:pPr marL="857250" indent="-857250"/>
            <a:r>
              <a:rPr lang="sr-Latn-CS" sz="3600" b="1">
                <a:latin typeface="Gill Sans MT" pitchFamily="34" charset="0"/>
              </a:rPr>
              <a:t>B)    </a:t>
            </a:r>
            <a:r>
              <a:rPr lang="sr-Cyrl-CS" sz="3600" b="1">
                <a:latin typeface="Corbel" pitchFamily="34" charset="0"/>
              </a:rPr>
              <a:t>Мењачи са ременима (каишевима)</a:t>
            </a:r>
          </a:p>
          <a:p>
            <a:pPr marL="857250" indent="-857250"/>
            <a:r>
              <a:rPr lang="sr-Latn-CS" sz="3600" b="1">
                <a:latin typeface="Gill Sans MT" pitchFamily="34" charset="0"/>
              </a:rPr>
              <a:t>        </a:t>
            </a:r>
            <a:r>
              <a:rPr lang="sr-Cyrl-CS" sz="3600" b="1">
                <a:latin typeface="Corbel" pitchFamily="34" charset="0"/>
              </a:rPr>
              <a:t>Фрикциони мењачи - Варијатори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00" name="Rectangle 4"/>
          <p:cNvSpPr>
            <a:spLocks noGrp="1" noChangeArrowheads="1"/>
          </p:cNvSpPr>
          <p:nvPr>
            <p:ph type="title"/>
          </p:nvPr>
        </p:nvSpPr>
        <p:spPr>
          <a:xfrm>
            <a:off x="34925" y="1557338"/>
            <a:ext cx="469265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Cyrl-CS" sz="4000" smtClean="0">
                <a:solidFill>
                  <a:schemeClr val="tx2">
                    <a:satMod val="130000"/>
                  </a:schemeClr>
                </a:solidFill>
              </a:rPr>
              <a:t>МЕХАНИЗМИ ЗА РЕГУЛАЦИЈУ СНАГЕ И БРОЈА ОБРТАЈА</a:t>
            </a:r>
            <a:endParaRPr lang="en-US" sz="4000" smtClean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45059" name="Picture 5" descr="MENJAC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76375" y="3500438"/>
            <a:ext cx="3240088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0" name="Text Box 8"/>
          <p:cNvSpPr txBox="1">
            <a:spLocks noChangeArrowheads="1"/>
          </p:cNvSpPr>
          <p:nvPr/>
        </p:nvSpPr>
        <p:spPr bwMode="auto">
          <a:xfrm>
            <a:off x="0" y="4149725"/>
            <a:ext cx="174148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r-Cyrl-CS" sz="3200">
                <a:solidFill>
                  <a:srgbClr val="000000"/>
                </a:solidFill>
                <a:latin typeface="Corbel" pitchFamily="34" charset="0"/>
              </a:rPr>
              <a:t>Мењачи</a:t>
            </a:r>
            <a:endParaRPr lang="en-US" sz="3200">
              <a:solidFill>
                <a:srgbClr val="000000"/>
              </a:solidFill>
              <a:latin typeface="Gill Sans MT" pitchFamily="34" charset="0"/>
            </a:endParaRPr>
          </a:p>
        </p:txBody>
      </p:sp>
      <p:pic>
        <p:nvPicPr>
          <p:cNvPr id="45061" name="Picture 11" descr="MENJAC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70425" y="0"/>
            <a:ext cx="4473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8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09075" cy="85725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Cyrl-CS" b="1" dirty="0" smtClean="0">
                <a:solidFill>
                  <a:srgbClr val="0070C0"/>
                </a:solidFill>
              </a:rPr>
              <a:t>Редуктори и мултипликатори</a:t>
            </a:r>
            <a:endParaRPr lang="en-US" b="1" dirty="0" smtClean="0">
              <a:solidFill>
                <a:srgbClr val="0070C0"/>
              </a:solidFill>
            </a:endParaRPr>
          </a:p>
        </p:txBody>
      </p:sp>
      <p:pic>
        <p:nvPicPr>
          <p:cNvPr id="51203" name="Picture 6" descr="Redukto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554288"/>
            <a:ext cx="4500563" cy="392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4" name="Picture 7" descr="Multiplikato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2554288"/>
            <a:ext cx="4500562" cy="392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34925" y="1071563"/>
            <a:ext cx="910907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Cyrl-CS" sz="36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Објасни ??</a:t>
            </a:r>
            <a:endParaRPr lang="en-US" sz="3600" b="1" kern="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8" descr="Stirnradgetriebe_dreistufi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25" y="0"/>
            <a:ext cx="7000875" cy="681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7" name="Text Box 10"/>
          <p:cNvSpPr txBox="1">
            <a:spLocks noChangeArrowheads="1"/>
          </p:cNvSpPr>
          <p:nvPr/>
        </p:nvSpPr>
        <p:spPr bwMode="auto">
          <a:xfrm>
            <a:off x="0" y="2928938"/>
            <a:ext cx="11668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r-Cyrl-CS" sz="2800" b="1">
                <a:solidFill>
                  <a:srgbClr val="002060"/>
                </a:solidFill>
                <a:latin typeface="Corbel" pitchFamily="34" charset="0"/>
              </a:rPr>
              <a:t>Погон</a:t>
            </a:r>
            <a:endParaRPr lang="sr-Latn-CS" sz="2800" b="1">
              <a:solidFill>
                <a:srgbClr val="002060"/>
              </a:solidFill>
              <a:latin typeface="Gill Sans MT" pitchFamily="34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1214438" y="2500313"/>
            <a:ext cx="1071562" cy="500062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229" name="Text Box 10"/>
          <p:cNvSpPr txBox="1">
            <a:spLocks noChangeArrowheads="1"/>
          </p:cNvSpPr>
          <p:nvPr/>
        </p:nvSpPr>
        <p:spPr bwMode="auto">
          <a:xfrm>
            <a:off x="1000125" y="0"/>
            <a:ext cx="62690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r-Cyrl-CS" sz="2800" b="1">
                <a:solidFill>
                  <a:srgbClr val="002060"/>
                </a:solidFill>
                <a:latin typeface="Corbel" pitchFamily="34" charset="0"/>
              </a:rPr>
              <a:t>Пронађи погонски и гоњени зупчаник</a:t>
            </a:r>
            <a:endParaRPr lang="sr-Latn-CS" sz="2800" b="1">
              <a:solidFill>
                <a:srgbClr val="002060"/>
              </a:solidFill>
              <a:latin typeface="Gill Sans MT" pitchFamily="34" charset="0"/>
            </a:endParaRPr>
          </a:p>
        </p:txBody>
      </p:sp>
      <p:sp>
        <p:nvSpPr>
          <p:cNvPr id="52230" name="Text Box 10"/>
          <p:cNvSpPr txBox="1">
            <a:spLocks noChangeArrowheads="1"/>
          </p:cNvSpPr>
          <p:nvPr/>
        </p:nvSpPr>
        <p:spPr bwMode="auto">
          <a:xfrm>
            <a:off x="642938" y="6334125"/>
            <a:ext cx="72675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r-Cyrl-CS" sz="2800" b="1">
                <a:solidFill>
                  <a:srgbClr val="002060"/>
                </a:solidFill>
                <a:latin typeface="Corbel" pitchFamily="34" charset="0"/>
              </a:rPr>
              <a:t>Да ли је ово Редуктор или Мултипликатор??</a:t>
            </a:r>
            <a:endParaRPr lang="sr-Latn-CS" sz="2800" b="1">
              <a:solidFill>
                <a:srgbClr val="002060"/>
              </a:solidFill>
              <a:latin typeface="Gill Sans MT" pitchFamily="34" charset="0"/>
            </a:endParaRPr>
          </a:p>
        </p:txBody>
      </p:sp>
      <p:sp>
        <p:nvSpPr>
          <p:cNvPr id="52231" name="Text Box 10"/>
          <p:cNvSpPr txBox="1">
            <a:spLocks noChangeArrowheads="1"/>
          </p:cNvSpPr>
          <p:nvPr/>
        </p:nvSpPr>
        <p:spPr bwMode="auto">
          <a:xfrm>
            <a:off x="0" y="785813"/>
            <a:ext cx="3286125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r-Cyrl-CS" sz="2800" b="1">
                <a:solidFill>
                  <a:srgbClr val="002060"/>
                </a:solidFill>
                <a:latin typeface="Corbel" pitchFamily="34" charset="0"/>
              </a:rPr>
              <a:t>Које зупчасте парове видиш?</a:t>
            </a:r>
            <a:endParaRPr lang="sr-Latn-CS" sz="2800" b="1">
              <a:solidFill>
                <a:srgbClr val="002060"/>
              </a:solidFill>
              <a:latin typeface="Gill Sans MT" pitchFamily="34" charset="0"/>
            </a:endParaRPr>
          </a:p>
        </p:txBody>
      </p:sp>
      <p:sp>
        <p:nvSpPr>
          <p:cNvPr id="52232" name="Text Box 10"/>
          <p:cNvSpPr txBox="1">
            <a:spLocks noChangeArrowheads="1"/>
          </p:cNvSpPr>
          <p:nvPr/>
        </p:nvSpPr>
        <p:spPr bwMode="auto">
          <a:xfrm>
            <a:off x="0" y="4000500"/>
            <a:ext cx="2071688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r-Cyrl-CS" sz="2800" b="1">
                <a:solidFill>
                  <a:srgbClr val="002060"/>
                </a:solidFill>
                <a:latin typeface="Corbel" pitchFamily="34" charset="0"/>
              </a:rPr>
              <a:t>Где су лежајеви?</a:t>
            </a:r>
            <a:endParaRPr lang="sr-Latn-CS" sz="2800" b="1">
              <a:solidFill>
                <a:srgbClr val="002060"/>
              </a:solidFill>
              <a:latin typeface="Gill Sans M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ontent Placeholder 2"/>
          <p:cNvSpPr>
            <a:spLocks noGrp="1"/>
          </p:cNvSpPr>
          <p:nvPr>
            <p:ph idx="1"/>
          </p:nvPr>
        </p:nvSpPr>
        <p:spPr>
          <a:xfrm>
            <a:off x="1071563" y="1447800"/>
            <a:ext cx="7862887" cy="4800600"/>
          </a:xfrm>
        </p:spPr>
        <p:txBody>
          <a:bodyPr/>
          <a:lstStyle/>
          <a:p>
            <a:pPr eaLnBrk="1" hangingPunct="1"/>
            <a:r>
              <a:rPr lang="sr-Cyrl-CS" b="1" smtClean="0">
                <a:latin typeface="Times New Roman" pitchFamily="18" charset="0"/>
                <a:cs typeface="Times New Roman" pitchFamily="18" charset="0"/>
              </a:rPr>
              <a:t>Пренос снаге (обртног момента) са једног вратила на друго помоћу зупчаника остварује се на тај начин што зупци </a:t>
            </a:r>
            <a:r>
              <a:rPr lang="sr-Cyrl-CS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водећег </a:t>
            </a:r>
            <a:r>
              <a:rPr lang="sr-Cyrl-CS" b="1" smtClean="0">
                <a:latin typeface="Times New Roman" pitchFamily="18" charset="0"/>
                <a:cs typeface="Times New Roman" pitchFamily="18" charset="0"/>
              </a:rPr>
              <a:t>зупчаника  </a:t>
            </a:r>
            <a:r>
              <a:rPr lang="sr-Latn-CS" b="1" smtClean="0">
                <a:latin typeface="Times New Roman" pitchFamily="18" charset="0"/>
                <a:cs typeface="Times New Roman" pitchFamily="18" charset="0"/>
              </a:rPr>
              <a:t>улазе у међузубље </a:t>
            </a:r>
            <a:r>
              <a:rPr lang="sr-Latn-CS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вођеног</a:t>
            </a:r>
            <a:r>
              <a:rPr lang="sr-Latn-CS" b="1" smtClean="0">
                <a:latin typeface="Times New Roman" pitchFamily="18" charset="0"/>
                <a:cs typeface="Times New Roman" pitchFamily="18" charset="0"/>
              </a:rPr>
              <a:t> зупчаника</a:t>
            </a:r>
            <a:r>
              <a:rPr lang="sr-Cyrl-CS" b="1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sr-Latn-CS" smtClean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428750" y="0"/>
            <a:ext cx="7497763" cy="1143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sr-Cyrl-CS" dirty="0" smtClean="0">
                <a:solidFill>
                  <a:schemeClr val="tx2">
                    <a:satMod val="130000"/>
                  </a:schemeClr>
                </a:solidFill>
              </a:rPr>
              <a:t>ЗУПЧАСТИ</a:t>
            </a:r>
            <a:r>
              <a:rPr lang="sr-Latn-CS" dirty="0" smtClean="0">
                <a:solidFill>
                  <a:schemeClr val="tx2">
                    <a:satMod val="130000"/>
                  </a:schemeClr>
                </a:solidFill>
              </a:rPr>
              <a:t> </a:t>
            </a:r>
            <a:r>
              <a:rPr lang="sr-Cyrl-CS" dirty="0" smtClean="0">
                <a:solidFill>
                  <a:schemeClr val="tx2">
                    <a:satMod val="130000"/>
                  </a:schemeClr>
                </a:solidFill>
              </a:rPr>
              <a:t>ПРЕНОСНИЦИ</a:t>
            </a:r>
            <a:endParaRPr lang="sr-Latn-CS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12292" name="Picture 22" descr="Gears_animation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25" y="4071938"/>
            <a:ext cx="3357563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G:\S K O L A - S K O L A\VII razred\VII r\Reduktori\Worm-WormWheel-gearbox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28625"/>
            <a:ext cx="9090025" cy="607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1" name="Text Box 10"/>
          <p:cNvSpPr txBox="1">
            <a:spLocks noChangeArrowheads="1"/>
          </p:cNvSpPr>
          <p:nvPr/>
        </p:nvSpPr>
        <p:spPr bwMode="auto">
          <a:xfrm>
            <a:off x="6500813" y="1143000"/>
            <a:ext cx="12430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r-Cyrl-CS" sz="2800" b="1">
                <a:solidFill>
                  <a:srgbClr val="FFFF00"/>
                </a:solidFill>
                <a:latin typeface="Corbel" pitchFamily="34" charset="0"/>
              </a:rPr>
              <a:t>Погон</a:t>
            </a:r>
            <a:endParaRPr lang="sr-Latn-CS" sz="2800" b="1">
              <a:solidFill>
                <a:srgbClr val="FFFF00"/>
              </a:solidFill>
              <a:latin typeface="Gill Sans MT" pitchFamily="34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rot="16200000" flipH="1">
            <a:off x="7036594" y="2035969"/>
            <a:ext cx="1928812" cy="11430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253" name="Text Box 10"/>
          <p:cNvSpPr txBox="1">
            <a:spLocks noChangeArrowheads="1"/>
          </p:cNvSpPr>
          <p:nvPr/>
        </p:nvSpPr>
        <p:spPr bwMode="auto">
          <a:xfrm>
            <a:off x="1000125" y="0"/>
            <a:ext cx="62690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r-Cyrl-CS" sz="2800" b="1">
                <a:solidFill>
                  <a:srgbClr val="0070C0"/>
                </a:solidFill>
                <a:latin typeface="Corbel" pitchFamily="34" charset="0"/>
              </a:rPr>
              <a:t>Пронађи погонски и гоњени зупчаник</a:t>
            </a:r>
            <a:endParaRPr lang="sr-Latn-CS" sz="2800" b="1">
              <a:solidFill>
                <a:srgbClr val="0070C0"/>
              </a:solidFill>
              <a:latin typeface="Gill Sans MT" pitchFamily="34" charset="0"/>
            </a:endParaRPr>
          </a:p>
        </p:txBody>
      </p:sp>
      <p:sp>
        <p:nvSpPr>
          <p:cNvPr id="53254" name="Text Box 10"/>
          <p:cNvSpPr txBox="1">
            <a:spLocks noChangeArrowheads="1"/>
          </p:cNvSpPr>
          <p:nvPr/>
        </p:nvSpPr>
        <p:spPr bwMode="auto">
          <a:xfrm>
            <a:off x="642938" y="6334125"/>
            <a:ext cx="81803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r-Cyrl-CS" sz="2800" b="1">
                <a:solidFill>
                  <a:srgbClr val="FFFF00"/>
                </a:solidFill>
                <a:latin typeface="Corbel" pitchFamily="34" charset="0"/>
              </a:rPr>
              <a:t>Да ли је ово Редуктор или Мултипликатор??</a:t>
            </a:r>
            <a:endParaRPr lang="sr-Latn-CS" sz="2800" b="1">
              <a:solidFill>
                <a:srgbClr val="FFFF00"/>
              </a:solidFill>
              <a:latin typeface="Gill Sans MT" pitchFamily="34" charset="0"/>
            </a:endParaRPr>
          </a:p>
        </p:txBody>
      </p:sp>
      <p:sp>
        <p:nvSpPr>
          <p:cNvPr id="53255" name="Text Box 10"/>
          <p:cNvSpPr txBox="1">
            <a:spLocks noChangeArrowheads="1"/>
          </p:cNvSpPr>
          <p:nvPr/>
        </p:nvSpPr>
        <p:spPr bwMode="auto">
          <a:xfrm>
            <a:off x="0" y="549275"/>
            <a:ext cx="2555875" cy="13843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sr-Cyrl-CS" sz="2800" b="1" dirty="0">
                <a:solidFill>
                  <a:srgbClr val="0070C0"/>
                </a:solidFill>
              </a:rPr>
              <a:t>Које зупчасте парове видиш</a:t>
            </a:r>
            <a:r>
              <a:rPr lang="sr-Cyrl-CS" sz="2800" b="1" dirty="0">
                <a:solidFill>
                  <a:srgbClr val="FFFF00"/>
                </a:solidFill>
              </a:rPr>
              <a:t>?</a:t>
            </a:r>
            <a:endParaRPr lang="sr-Latn-CS" sz="2800" b="1" dirty="0">
              <a:solidFill>
                <a:srgbClr val="FFFF00"/>
              </a:solidFill>
            </a:endParaRPr>
          </a:p>
        </p:txBody>
      </p:sp>
      <p:sp>
        <p:nvSpPr>
          <p:cNvPr id="53256" name="Text Box 10"/>
          <p:cNvSpPr txBox="1">
            <a:spLocks noChangeArrowheads="1"/>
          </p:cNvSpPr>
          <p:nvPr/>
        </p:nvSpPr>
        <p:spPr bwMode="auto">
          <a:xfrm>
            <a:off x="357188" y="3571875"/>
            <a:ext cx="32861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r-Cyrl-CS" sz="2800" b="1">
                <a:solidFill>
                  <a:srgbClr val="FFFF00"/>
                </a:solidFill>
                <a:latin typeface="Corbel" pitchFamily="34" charset="0"/>
              </a:rPr>
              <a:t>Где су лежајеви?</a:t>
            </a:r>
            <a:endParaRPr lang="sr-Latn-CS" sz="2800" b="1">
              <a:solidFill>
                <a:srgbClr val="FFFF00"/>
              </a:solidFill>
              <a:latin typeface="Gill Sans M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4" descr="Neki mašinski element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13075" y="0"/>
            <a:ext cx="61309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5" name="Text Box 5"/>
          <p:cNvSpPr txBox="1">
            <a:spLocks noChangeArrowheads="1"/>
          </p:cNvSpPr>
          <p:nvPr/>
        </p:nvSpPr>
        <p:spPr bwMode="auto">
          <a:xfrm>
            <a:off x="0" y="1268413"/>
            <a:ext cx="31289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r-Cyrl-CS" sz="2400">
                <a:latin typeface="Corbel" pitchFamily="34" charset="0"/>
              </a:rPr>
              <a:t>Елементи редуктора</a:t>
            </a:r>
            <a:endParaRPr lang="sr-Latn-CS" sz="2400">
              <a:latin typeface="Gill Sans M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3"/>
          <a:srcRect t="16602" r="50195" b="918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Straight Arrow Connector 3"/>
          <p:cNvCxnSpPr/>
          <p:nvPr/>
        </p:nvCxnSpPr>
        <p:spPr>
          <a:xfrm rot="5400000">
            <a:off x="6215063" y="1214438"/>
            <a:ext cx="1143000" cy="5715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rot="16200000" flipV="1">
            <a:off x="5786438" y="4429125"/>
            <a:ext cx="1785938" cy="35718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rot="16200000" flipH="1">
            <a:off x="2321719" y="2035969"/>
            <a:ext cx="1643062" cy="85725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rot="5400000" flipH="1" flipV="1">
            <a:off x="2214563" y="4500563"/>
            <a:ext cx="2000250" cy="1143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785938" y="1285875"/>
            <a:ext cx="24955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r-Cyrl-CS">
                <a:solidFill>
                  <a:srgbClr val="FFFF00"/>
                </a:solidFill>
                <a:latin typeface="Verdana" pitchFamily="34" charset="0"/>
              </a:rPr>
              <a:t>Погонски зупчаник</a:t>
            </a:r>
            <a:endParaRPr lang="en-US">
              <a:solidFill>
                <a:srgbClr val="FFFF00"/>
              </a:solidFill>
              <a:latin typeface="Verdana" pitchFamily="34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6000750" y="571500"/>
            <a:ext cx="22955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r-Cyrl-CS">
                <a:solidFill>
                  <a:srgbClr val="FFFF00"/>
                </a:solidFill>
                <a:latin typeface="Verdana" pitchFamily="34" charset="0"/>
              </a:rPr>
              <a:t>Гоњени зупчаник</a:t>
            </a:r>
            <a:endParaRPr lang="en-US">
              <a:solidFill>
                <a:srgbClr val="FFFF00"/>
              </a:solidFill>
              <a:latin typeface="Verdana" pitchFamily="34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71625" y="6143625"/>
            <a:ext cx="2336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r-Cyrl-CS">
                <a:solidFill>
                  <a:srgbClr val="FFFF00"/>
                </a:solidFill>
                <a:latin typeface="Verdana" pitchFamily="34" charset="0"/>
              </a:rPr>
              <a:t>Погонско вратило</a:t>
            </a:r>
            <a:endParaRPr lang="en-US">
              <a:solidFill>
                <a:srgbClr val="FFFF00"/>
              </a:solidFill>
              <a:latin typeface="Verdana" pitchFamily="34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5572125" y="5500688"/>
            <a:ext cx="22145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r-Cyrl-CS">
                <a:solidFill>
                  <a:srgbClr val="FFFF00"/>
                </a:solidFill>
                <a:latin typeface="Verdana" pitchFamily="34" charset="0"/>
              </a:rPr>
              <a:t>Излазно вратило</a:t>
            </a:r>
            <a:endParaRPr lang="en-US">
              <a:solidFill>
                <a:srgbClr val="FFFF00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ChangeArrowheads="1"/>
          </p:cNvSpPr>
          <p:nvPr/>
        </p:nvSpPr>
        <p:spPr bwMode="auto">
          <a:xfrm>
            <a:off x="3000375" y="214313"/>
            <a:ext cx="407193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sr-Cyrl-CS" sz="4000">
                <a:solidFill>
                  <a:srgbClr val="FF0000"/>
                </a:solidFill>
                <a:latin typeface="Corbel" pitchFamily="34" charset="0"/>
              </a:rPr>
              <a:t>Преносни однос</a:t>
            </a:r>
            <a:endParaRPr lang="sr-Latn-CS" sz="4000">
              <a:solidFill>
                <a:srgbClr val="FF0000"/>
              </a:solidFill>
              <a:latin typeface="Gill Sans MT" pitchFamily="34" charset="0"/>
            </a:endParaRPr>
          </a:p>
        </p:txBody>
      </p:sp>
      <p:sp>
        <p:nvSpPr>
          <p:cNvPr id="1028" name="Rectangle 3"/>
          <p:cNvSpPr>
            <a:spLocks noChangeArrowheads="1"/>
          </p:cNvSpPr>
          <p:nvPr/>
        </p:nvSpPr>
        <p:spPr bwMode="auto">
          <a:xfrm>
            <a:off x="0" y="904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>
              <a:latin typeface="Gill Sans MT" pitchFamily="34" charset="0"/>
            </a:endParaRPr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3000375" y="2143125"/>
          <a:ext cx="1909763" cy="1597025"/>
        </p:xfrm>
        <a:graphic>
          <a:graphicData uri="http://schemas.openxmlformats.org/presentationml/2006/ole">
            <p:oleObj spid="_x0000_s1026" name="Equation" r:id="rId4" imgW="520560" imgH="431640" progId="Equation.3">
              <p:embed/>
            </p:oleObj>
          </a:graphicData>
        </a:graphic>
      </p:graphicFrame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2286000" y="2643188"/>
            <a:ext cx="10001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65125" indent="-282575">
              <a:spcBef>
                <a:spcPts val="600"/>
              </a:spcBef>
              <a:buClr>
                <a:srgbClr val="3891A7"/>
              </a:buClr>
              <a:buSzPct val="80000"/>
            </a:pPr>
            <a:r>
              <a:rPr lang="sr-Cyrl-CS" sz="3200">
                <a:solidFill>
                  <a:srgbClr val="000000"/>
                </a:solidFill>
                <a:latin typeface="Constantia" pitchFamily="18" charset="0"/>
              </a:rPr>
              <a:t> </a:t>
            </a:r>
            <a:r>
              <a:rPr lang="sr-Latn-CS" sz="3200">
                <a:solidFill>
                  <a:srgbClr val="000000"/>
                </a:solidFill>
                <a:latin typeface="Constantia" pitchFamily="18" charset="0"/>
              </a:rPr>
              <a:t>i</a:t>
            </a:r>
            <a:r>
              <a:rPr lang="sr-Cyrl-CS" sz="3200">
                <a:solidFill>
                  <a:srgbClr val="000000"/>
                </a:solidFill>
                <a:latin typeface="Constantia" pitchFamily="18" charset="0"/>
              </a:rPr>
              <a:t>=</a:t>
            </a:r>
            <a:r>
              <a:rPr lang="sr-Latn-CS" sz="3200">
                <a:solidFill>
                  <a:srgbClr val="000000"/>
                </a:solidFill>
                <a:latin typeface="Constantia" pitchFamily="18" charset="0"/>
              </a:rPr>
              <a:t> </a:t>
            </a:r>
            <a:endParaRPr lang="en-US" sz="3200">
              <a:solidFill>
                <a:srgbClr val="000000"/>
              </a:solidFill>
              <a:latin typeface="Constantia" pitchFamily="18" charset="0"/>
            </a:endParaRPr>
          </a:p>
        </p:txBody>
      </p:sp>
      <p:cxnSp>
        <p:nvCxnSpPr>
          <p:cNvPr id="10" name="Straight Arrow Connector 9"/>
          <p:cNvCxnSpPr>
            <a:endCxn id="14" idx="2"/>
          </p:cNvCxnSpPr>
          <p:nvPr/>
        </p:nvCxnSpPr>
        <p:spPr>
          <a:xfrm>
            <a:off x="1357313" y="1928813"/>
            <a:ext cx="1643062" cy="67786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3000375" y="2286000"/>
            <a:ext cx="642938" cy="64293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Cyrl-CS" dirty="0"/>
              <a:t>         </a:t>
            </a:r>
            <a:endParaRPr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0" y="1500188"/>
            <a:ext cx="41370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r-Cyrl-CS">
                <a:solidFill>
                  <a:srgbClr val="FF0000"/>
                </a:solidFill>
                <a:latin typeface="Verdana" pitchFamily="34" charset="0"/>
              </a:rPr>
              <a:t>Број обратаја </a:t>
            </a:r>
            <a:r>
              <a:rPr lang="sr-Cyrl-CS">
                <a:solidFill>
                  <a:srgbClr val="0070C0"/>
                </a:solidFill>
                <a:latin typeface="Verdana" pitchFamily="34" charset="0"/>
              </a:rPr>
              <a:t>погонског</a:t>
            </a:r>
            <a:r>
              <a:rPr lang="sr-Cyrl-CS">
                <a:solidFill>
                  <a:srgbClr val="FF0000"/>
                </a:solidFill>
                <a:latin typeface="Verdana" pitchFamily="34" charset="0"/>
              </a:rPr>
              <a:t> вратила</a:t>
            </a:r>
            <a:endParaRPr lang="en-US">
              <a:latin typeface="Verdana" pitchFamily="34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3071813" y="3071813"/>
            <a:ext cx="642937" cy="64293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Cyrl-CS" dirty="0"/>
              <a:t>         </a:t>
            </a:r>
            <a:endParaRPr lang="en-US" dirty="0"/>
          </a:p>
        </p:txBody>
      </p:sp>
      <p:sp>
        <p:nvSpPr>
          <p:cNvPr id="20" name="Oval 19"/>
          <p:cNvSpPr/>
          <p:nvPr/>
        </p:nvSpPr>
        <p:spPr>
          <a:xfrm>
            <a:off x="4143375" y="2214563"/>
            <a:ext cx="714375" cy="71437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Cyrl-CS" dirty="0"/>
              <a:t>         </a:t>
            </a:r>
            <a:endParaRPr lang="en-US" dirty="0"/>
          </a:p>
        </p:txBody>
      </p:sp>
      <p:sp>
        <p:nvSpPr>
          <p:cNvPr id="21" name="Oval 20"/>
          <p:cNvSpPr/>
          <p:nvPr/>
        </p:nvSpPr>
        <p:spPr>
          <a:xfrm>
            <a:off x="4143375" y="3071813"/>
            <a:ext cx="642938" cy="64293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Cyrl-CS" dirty="0"/>
              <a:t>         </a:t>
            </a:r>
            <a:endParaRPr lang="en-US" dirty="0"/>
          </a:p>
        </p:txBody>
      </p:sp>
      <p:cxnSp>
        <p:nvCxnSpPr>
          <p:cNvPr id="23" name="Straight Arrow Connector 22"/>
          <p:cNvCxnSpPr>
            <a:endCxn id="17" idx="2"/>
          </p:cNvCxnSpPr>
          <p:nvPr/>
        </p:nvCxnSpPr>
        <p:spPr>
          <a:xfrm flipV="1">
            <a:off x="1571625" y="3392488"/>
            <a:ext cx="1500188" cy="11080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endCxn id="21" idx="6"/>
          </p:cNvCxnSpPr>
          <p:nvPr/>
        </p:nvCxnSpPr>
        <p:spPr>
          <a:xfrm rot="10800000">
            <a:off x="4786313" y="3394075"/>
            <a:ext cx="1143000" cy="10350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endCxn id="20" idx="7"/>
          </p:cNvCxnSpPr>
          <p:nvPr/>
        </p:nvCxnSpPr>
        <p:spPr>
          <a:xfrm rot="10800000" flipV="1">
            <a:off x="4752975" y="1428750"/>
            <a:ext cx="1319213" cy="890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49" idx="4"/>
            <a:endCxn id="46" idx="0"/>
          </p:cNvCxnSpPr>
          <p:nvPr/>
        </p:nvCxnSpPr>
        <p:spPr>
          <a:xfrm rot="5400000">
            <a:off x="3036094" y="642144"/>
            <a:ext cx="1571625" cy="22875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Oval 45"/>
          <p:cNvSpPr/>
          <p:nvPr/>
        </p:nvSpPr>
        <p:spPr>
          <a:xfrm>
            <a:off x="2357438" y="2571750"/>
            <a:ext cx="642937" cy="64293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Cyrl-CS" dirty="0"/>
              <a:t>         </a:t>
            </a:r>
            <a:endParaRPr lang="en-US" dirty="0"/>
          </a:p>
        </p:txBody>
      </p:sp>
      <p:sp>
        <p:nvSpPr>
          <p:cNvPr id="49" name="Oval 48"/>
          <p:cNvSpPr/>
          <p:nvPr/>
        </p:nvSpPr>
        <p:spPr>
          <a:xfrm>
            <a:off x="2714625" y="142875"/>
            <a:ext cx="4500563" cy="85725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1" name="Rectangle 50"/>
          <p:cNvSpPr>
            <a:spLocks noChangeArrowheads="1"/>
          </p:cNvSpPr>
          <p:nvPr/>
        </p:nvSpPr>
        <p:spPr bwMode="auto">
          <a:xfrm>
            <a:off x="0" y="4643438"/>
            <a:ext cx="305276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r-Cyrl-CS">
                <a:solidFill>
                  <a:srgbClr val="FF0000"/>
                </a:solidFill>
                <a:latin typeface="Verdana" pitchFamily="34" charset="0"/>
              </a:rPr>
              <a:t>Број обратаја </a:t>
            </a:r>
            <a:r>
              <a:rPr lang="sr-Cyrl-CS">
                <a:solidFill>
                  <a:srgbClr val="0070C0"/>
                </a:solidFill>
                <a:latin typeface="Verdana" pitchFamily="34" charset="0"/>
              </a:rPr>
              <a:t>излазног</a:t>
            </a:r>
            <a:r>
              <a:rPr lang="sr-Cyrl-CS">
                <a:solidFill>
                  <a:srgbClr val="FF0000"/>
                </a:solidFill>
                <a:latin typeface="Verdana" pitchFamily="34" charset="0"/>
              </a:rPr>
              <a:t> </a:t>
            </a:r>
          </a:p>
          <a:p>
            <a:r>
              <a:rPr lang="sr-Cyrl-CS">
                <a:solidFill>
                  <a:srgbClr val="FF0000"/>
                </a:solidFill>
                <a:latin typeface="Verdana" pitchFamily="34" charset="0"/>
              </a:rPr>
              <a:t>(радног) вратила</a:t>
            </a:r>
            <a:endParaRPr lang="en-US">
              <a:latin typeface="Verdana" pitchFamily="34" charset="0"/>
            </a:endParaRPr>
          </a:p>
        </p:txBody>
      </p:sp>
      <p:sp>
        <p:nvSpPr>
          <p:cNvPr id="53" name="Rectangle 52"/>
          <p:cNvSpPr>
            <a:spLocks noChangeArrowheads="1"/>
          </p:cNvSpPr>
          <p:nvPr/>
        </p:nvSpPr>
        <p:spPr bwMode="auto">
          <a:xfrm>
            <a:off x="5143500" y="1071563"/>
            <a:ext cx="39846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r-Cyrl-CS">
                <a:solidFill>
                  <a:srgbClr val="FF0000"/>
                </a:solidFill>
                <a:latin typeface="Verdana" pitchFamily="34" charset="0"/>
              </a:rPr>
              <a:t>Број зубаца </a:t>
            </a:r>
            <a:r>
              <a:rPr lang="sr-Cyrl-CS">
                <a:solidFill>
                  <a:srgbClr val="0070C0"/>
                </a:solidFill>
                <a:latin typeface="Verdana" pitchFamily="34" charset="0"/>
              </a:rPr>
              <a:t>вођеног</a:t>
            </a:r>
            <a:r>
              <a:rPr lang="sr-Cyrl-CS">
                <a:solidFill>
                  <a:srgbClr val="FF0000"/>
                </a:solidFill>
                <a:latin typeface="Verdana" pitchFamily="34" charset="0"/>
              </a:rPr>
              <a:t> зупчаника</a:t>
            </a:r>
            <a:endParaRPr lang="en-US">
              <a:latin typeface="Verdana" pitchFamily="34" charset="0"/>
            </a:endParaRPr>
          </a:p>
        </p:txBody>
      </p:sp>
      <p:sp>
        <p:nvSpPr>
          <p:cNvPr id="54" name="Rectangle 53"/>
          <p:cNvSpPr>
            <a:spLocks noChangeArrowheads="1"/>
          </p:cNvSpPr>
          <p:nvPr/>
        </p:nvSpPr>
        <p:spPr bwMode="auto">
          <a:xfrm>
            <a:off x="4357688" y="4429125"/>
            <a:ext cx="4254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r-Cyrl-CS">
                <a:solidFill>
                  <a:srgbClr val="FF0000"/>
                </a:solidFill>
                <a:latin typeface="Verdana" pitchFamily="34" charset="0"/>
              </a:rPr>
              <a:t>Број зубаца </a:t>
            </a:r>
            <a:r>
              <a:rPr lang="sr-Latn-CS" b="1">
                <a:solidFill>
                  <a:srgbClr val="0070C0"/>
                </a:solidFill>
                <a:latin typeface="Verdana" pitchFamily="34" charset="0"/>
              </a:rPr>
              <a:t>во</a:t>
            </a:r>
            <a:r>
              <a:rPr lang="sr-Cyrl-CS" b="1">
                <a:solidFill>
                  <a:srgbClr val="0070C0"/>
                </a:solidFill>
                <a:latin typeface="Verdana" pitchFamily="34" charset="0"/>
              </a:rPr>
              <a:t>дећег</a:t>
            </a:r>
            <a:r>
              <a:rPr lang="sr-Latn-CS" b="1">
                <a:solidFill>
                  <a:srgbClr val="FF0000"/>
                </a:solidFill>
                <a:latin typeface="Verdana" pitchFamily="34" charset="0"/>
              </a:rPr>
              <a:t> зупчаника</a:t>
            </a:r>
            <a:endParaRPr lang="en-US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6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7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/>
      <p:bldP spid="17" grpId="0" animBg="1"/>
      <p:bldP spid="20" grpId="0" animBg="1"/>
      <p:bldP spid="21" grpId="0" animBg="1"/>
      <p:bldP spid="46" grpId="0" animBg="1"/>
      <p:bldP spid="49" grpId="0" animBg="1"/>
      <p:bldP spid="51" grpId="0"/>
      <p:bldP spid="53" grpId="0"/>
      <p:bldP spid="5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E:\Dodatak-Razni softveri\KONSTRUKTOR K7\Edukacioni softver-MEHANIZMI I MASINE\Mehanizmi i masine\HTML\Images\la_VRsimple_gear.jpg"/>
          <p:cNvPicPr>
            <a:picLocks noChangeAspect="1" noChangeArrowheads="1"/>
          </p:cNvPicPr>
          <p:nvPr/>
        </p:nvPicPr>
        <p:blipFill>
          <a:blip r:embed="rId3"/>
          <a:srcRect l="739" t="1035" r="739" b="1035"/>
          <a:stretch>
            <a:fillRect/>
          </a:stretch>
        </p:blipFill>
        <p:spPr bwMode="auto">
          <a:xfrm>
            <a:off x="1500188" y="642938"/>
            <a:ext cx="6143625" cy="585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G:\S K O L A - S K O L A\VII razred\VII r\Zupcanici\Involute_wheel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63" y="1143000"/>
            <a:ext cx="6072187" cy="535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6"/>
          <p:cNvSpPr txBox="1">
            <a:spLocks noChangeArrowheads="1"/>
          </p:cNvSpPr>
          <p:nvPr/>
        </p:nvSpPr>
        <p:spPr bwMode="auto">
          <a:xfrm>
            <a:off x="285750" y="2000250"/>
            <a:ext cx="2357438" cy="20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Cyrl-CS" sz="40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У крупном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Cyrl-CS" sz="40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плану</a:t>
            </a:r>
            <a:endParaRPr lang="sr-Latn-CS" sz="4000" b="1" kern="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6" name="Rectangle 6"/>
          <p:cNvSpPr txBox="1">
            <a:spLocks noChangeArrowheads="1"/>
          </p:cNvSpPr>
          <p:nvPr/>
        </p:nvSpPr>
        <p:spPr bwMode="auto">
          <a:xfrm>
            <a:off x="6357938" y="2214563"/>
            <a:ext cx="2786062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Cyrl-CS" sz="40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Спрезање зубаца</a:t>
            </a:r>
            <a:endParaRPr lang="sr-Latn-CS" sz="4000" b="1" kern="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428750" y="0"/>
            <a:ext cx="7497763" cy="1143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sr-Cyrl-CS" dirty="0" smtClean="0">
                <a:solidFill>
                  <a:schemeClr val="tx2">
                    <a:satMod val="130000"/>
                  </a:schemeClr>
                </a:solidFill>
              </a:rPr>
              <a:t>ЗУПЧАСТИ</a:t>
            </a:r>
            <a:r>
              <a:rPr lang="sr-Latn-CS" dirty="0" smtClean="0">
                <a:solidFill>
                  <a:schemeClr val="tx2">
                    <a:satMod val="130000"/>
                  </a:schemeClr>
                </a:solidFill>
              </a:rPr>
              <a:t> </a:t>
            </a:r>
            <a:r>
              <a:rPr lang="sr-Cyrl-CS" dirty="0" smtClean="0">
                <a:solidFill>
                  <a:schemeClr val="tx2">
                    <a:satMod val="130000"/>
                  </a:schemeClr>
                </a:solidFill>
              </a:rPr>
              <a:t>ПРЕНОСНИЦИ</a:t>
            </a:r>
            <a:endParaRPr lang="sr-Latn-CS" dirty="0">
              <a:solidFill>
                <a:schemeClr val="tx2">
                  <a:satMod val="13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ontent Placeholder 2"/>
          <p:cNvSpPr>
            <a:spLocks noGrp="1"/>
          </p:cNvSpPr>
          <p:nvPr>
            <p:ph idx="1"/>
          </p:nvPr>
        </p:nvSpPr>
        <p:spPr>
          <a:xfrm>
            <a:off x="1000125" y="1285875"/>
            <a:ext cx="8143875" cy="5000625"/>
          </a:xfrm>
        </p:spPr>
        <p:txBody>
          <a:bodyPr/>
          <a:lstStyle/>
          <a:p>
            <a:pPr eaLnBrk="1" hangingPunct="1"/>
            <a:r>
              <a:rPr lang="sr-Cyrl-CS" smtClean="0"/>
              <a:t>Према положају два вратила зупчасти преносници се деле на: </a:t>
            </a:r>
            <a:endParaRPr lang="sr-Latn-CS" smtClean="0"/>
          </a:p>
          <a:p>
            <a:pPr lvl="1" eaLnBrk="1" hangingPunct="1"/>
            <a:r>
              <a:rPr lang="sr-Cyrl-CS" b="1" smtClean="0"/>
              <a:t>Паралелне вратила са цилиндричним зупчаницима</a:t>
            </a:r>
            <a:endParaRPr lang="sr-Latn-CS" smtClean="0"/>
          </a:p>
          <a:p>
            <a:pPr lvl="1" eaLnBrk="1" hangingPunct="1"/>
            <a:r>
              <a:rPr lang="sr-Cyrl-CS" b="1" smtClean="0"/>
              <a:t>Вратила која се секу са конусним (коничним) зупчанисима</a:t>
            </a:r>
            <a:endParaRPr lang="sr-Latn-CS" smtClean="0"/>
          </a:p>
          <a:p>
            <a:pPr lvl="1" eaLnBrk="1" hangingPunct="1"/>
            <a:r>
              <a:rPr lang="sr-Cyrl-CS" b="1" smtClean="0"/>
              <a:t>Вратила која се мимоилазе (не секу се) – пужни преносници </a:t>
            </a:r>
            <a:endParaRPr lang="sr-Latn-CS" smtClean="0"/>
          </a:p>
          <a:p>
            <a:pPr eaLnBrk="1" hangingPunct="1"/>
            <a:endParaRPr lang="sr-Latn-CS" smtClean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428750" y="0"/>
            <a:ext cx="7497763" cy="1143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sr-Cyrl-CS" dirty="0" smtClean="0">
                <a:solidFill>
                  <a:schemeClr val="tx2">
                    <a:satMod val="130000"/>
                  </a:schemeClr>
                </a:solidFill>
              </a:rPr>
              <a:t>ЗУПЧАСТИ</a:t>
            </a:r>
            <a:r>
              <a:rPr lang="sr-Latn-CS" dirty="0" smtClean="0">
                <a:solidFill>
                  <a:schemeClr val="tx2">
                    <a:satMod val="130000"/>
                  </a:schemeClr>
                </a:solidFill>
              </a:rPr>
              <a:t> </a:t>
            </a:r>
            <a:r>
              <a:rPr lang="sr-Cyrl-CS" dirty="0" smtClean="0">
                <a:solidFill>
                  <a:schemeClr val="tx2">
                    <a:satMod val="130000"/>
                  </a:schemeClr>
                </a:solidFill>
              </a:rPr>
              <a:t>ПРЕНОСНИЦИ</a:t>
            </a:r>
            <a:endParaRPr lang="sr-Latn-CS" dirty="0">
              <a:solidFill>
                <a:schemeClr val="tx2">
                  <a:satMod val="13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70" decel="100000"/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770" decel="100000"/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2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70" decel="100000"/>
                                        <p:tgtEl>
                                          <p:spTgt spid="163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770" decel="100000"/>
                                        <p:tgtEl>
                                          <p:spTgt spid="163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7" dur="770" fill="hold"/>
                                        <p:tgtEl>
                                          <p:spTgt spid="163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9" dur="770" fill="hold"/>
                                        <p:tgtEl>
                                          <p:spTgt spid="163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131</TotalTime>
  <Words>661</Words>
  <Application>Microsoft Office PowerPoint</Application>
  <PresentationFormat>On-screen Show (4:3)</PresentationFormat>
  <Paragraphs>244</Paragraphs>
  <Slides>41</Slides>
  <Notes>41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52" baseType="lpstr">
      <vt:lpstr>Arial</vt:lpstr>
      <vt:lpstr>Gill Sans MT</vt:lpstr>
      <vt:lpstr>Wingdings 2</vt:lpstr>
      <vt:lpstr>Verdana</vt:lpstr>
      <vt:lpstr>Calibri</vt:lpstr>
      <vt:lpstr>Corbel</vt:lpstr>
      <vt:lpstr>Wingdings</vt:lpstr>
      <vt:lpstr>Constantia</vt:lpstr>
      <vt:lpstr>Times New Roman</vt:lpstr>
      <vt:lpstr>Solstice</vt:lpstr>
      <vt:lpstr>Microsoft Equation 3.0</vt:lpstr>
      <vt:lpstr>МАШИНЕ  И  МЕХАНИЗМИ</vt:lpstr>
      <vt:lpstr>Slide 2</vt:lpstr>
      <vt:lpstr>ЗУПЧАСТИ ПРЕНОСНИЦИ</vt:lpstr>
      <vt:lpstr>ЗУПЧАСТИ ПРЕНОСНИЦИ</vt:lpstr>
      <vt:lpstr>Slide 5</vt:lpstr>
      <vt:lpstr>Slide 6</vt:lpstr>
      <vt:lpstr>Slide 7</vt:lpstr>
      <vt:lpstr>ЗУПЧАСТИ ПРЕНОСНИЦИ</vt:lpstr>
      <vt:lpstr>ЗУПЧАСТИ ПРЕНОСНИЦИ</vt:lpstr>
      <vt:lpstr>ЗУПЧАСТИ ПРЕНОСНИЦИ</vt:lpstr>
      <vt:lpstr>Цилиндрични зупчаници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Примена зупчасте летве за управљачке механизме моторних возила</vt:lpstr>
      <vt:lpstr>ЛАНЧАНИЦИ</vt:lpstr>
      <vt:lpstr>Ланчани пренос</vt:lpstr>
      <vt:lpstr>Ланчани пренос код бицикла</vt:lpstr>
      <vt:lpstr>Поређење</vt:lpstr>
      <vt:lpstr>Преносни однос</vt:lpstr>
      <vt:lpstr>Преносни однос</vt:lpstr>
      <vt:lpstr>Преносни однос</vt:lpstr>
      <vt:lpstr>Преносни однос</vt:lpstr>
      <vt:lpstr>Преносни однос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МЕХАНИЗМИ ЗА РЕГУЛАЦИЈУ СНАГЕ И БРОЈА ОБРТАЈА</vt:lpstr>
      <vt:lpstr>Редуктори и мултипликатори</vt:lpstr>
      <vt:lpstr>Slide 39</vt:lpstr>
      <vt:lpstr>Slide 40</vt:lpstr>
      <vt:lpstr>Slide 41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МАШИНЕ  И  МЕХАНИЗМИ</dc:title>
  <dc:creator>Nenad Stamenovic</dc:creator>
  <cp:lastModifiedBy>dikovic</cp:lastModifiedBy>
  <cp:revision>15</cp:revision>
  <dcterms:created xsi:type="dcterms:W3CDTF">2010-03-01T18:50:53Z</dcterms:created>
  <dcterms:modified xsi:type="dcterms:W3CDTF">2017-02-24T07:03:00Z</dcterms:modified>
</cp:coreProperties>
</file>