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60" r:id="rId5"/>
    <p:sldId id="267" r:id="rId6"/>
    <p:sldId id="264" r:id="rId7"/>
    <p:sldId id="261" r:id="rId8"/>
    <p:sldId id="268" r:id="rId9"/>
    <p:sldId id="273" r:id="rId10"/>
    <p:sldId id="259" r:id="rId11"/>
    <p:sldId id="269" r:id="rId12"/>
    <p:sldId id="274" r:id="rId13"/>
    <p:sldId id="262" r:id="rId14"/>
    <p:sldId id="275" r:id="rId15"/>
    <p:sldId id="270" r:id="rId16"/>
    <p:sldId id="266" r:id="rId17"/>
    <p:sldId id="271" r:id="rId18"/>
    <p:sldId id="272" r:id="rId19"/>
    <p:sldId id="279" r:id="rId20"/>
    <p:sldId id="284" r:id="rId21"/>
    <p:sldId id="28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70" autoAdjust="0"/>
  </p:normalViewPr>
  <p:slideViewPr>
    <p:cSldViewPr>
      <p:cViewPr varScale="1">
        <p:scale>
          <a:sx n="67" d="100"/>
          <a:sy n="67" d="100"/>
        </p:scale>
        <p:origin x="13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1507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08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1509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0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1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2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3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4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5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6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7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8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9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0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1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2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3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4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5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6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7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8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2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34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2153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50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155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53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2155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63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4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5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6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7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8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9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0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57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Kliknite i uredite naslov mastera</a:t>
            </a:r>
          </a:p>
        </p:txBody>
      </p:sp>
      <p:sp>
        <p:nvSpPr>
          <p:cNvPr id="2157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Kliknite i uredite stil podnaslova mastera</a:t>
            </a:r>
          </a:p>
        </p:txBody>
      </p:sp>
      <p:sp>
        <p:nvSpPr>
          <p:cNvPr id="21573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74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75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847111-3F8F-4C4B-998D-5482C953F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F8070-B8B0-4BF1-BF6C-1A8792B51F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3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71FAA-7472-43B0-B98F-CBECB88B06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9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102F9-4AA1-4B5A-80CF-17B3CE0B9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93760-8F31-4A17-A9D6-FF48DB8A64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2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5CDEC-6D08-4B94-853E-58F312E19F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6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1993-4847-4159-AC41-53B2C55E82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6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8D56C-E9C8-4166-93BA-60B3E820F1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4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6D1AF-10FE-4DBD-8C45-15E87745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7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418A0-2BC3-4D57-A25F-CA0F1B6E3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7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837C3-FA7B-4DA6-BE56-D472276340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7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0483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484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0485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6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7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2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10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2051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26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052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29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2053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39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3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5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i uredite naslov mastera</a:t>
            </a:r>
          </a:p>
        </p:txBody>
      </p:sp>
      <p:sp>
        <p:nvSpPr>
          <p:cNvPr id="2054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054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055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636229B-8A65-4573-8E7E-F18F9CCB4A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1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i uredite stilove teksta mastera</a:t>
            </a:r>
          </a:p>
          <a:p>
            <a:pPr lvl="1"/>
            <a:r>
              <a:rPr lang="en-US" smtClean="0"/>
              <a:t>Drugi nivo</a:t>
            </a:r>
          </a:p>
          <a:p>
            <a:pPr lvl="2"/>
            <a:r>
              <a:rPr lang="en-US" smtClean="0"/>
              <a:t>Treći nivo</a:t>
            </a:r>
          </a:p>
          <a:p>
            <a:pPr lvl="3"/>
            <a:r>
              <a:rPr lang="en-US" smtClean="0"/>
              <a:t>Četvrti nivo</a:t>
            </a:r>
          </a:p>
          <a:p>
            <a:pPr lvl="4"/>
            <a:r>
              <a:rPr lang="en-US" smtClean="0"/>
              <a:t>Peti nivo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6425" cy="1143000"/>
          </a:xfrm>
        </p:spPr>
        <p:txBody>
          <a:bodyPr/>
          <a:lstStyle/>
          <a:p>
            <a:r>
              <a:rPr lang="sr-Cyrl-CS" sz="4000"/>
              <a:t>Струјна кола у кућним електричним инсталацијама</a:t>
            </a:r>
            <a:endParaRPr lang="en-US" sz="4000"/>
          </a:p>
        </p:txBody>
      </p:sp>
      <p:pic>
        <p:nvPicPr>
          <p:cNvPr id="2056" name="Picture 8" descr="Animacija strujnih kol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20938"/>
            <a:ext cx="5238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4000"/>
              <a:t>Шема струјног кола сијалица са серијским прекидачем</a:t>
            </a:r>
            <a:endParaRPr lang="en-US" sz="4000"/>
          </a:p>
        </p:txBody>
      </p:sp>
      <p:pic>
        <p:nvPicPr>
          <p:cNvPr id="27653" name="Picture 5" descr="Serijski prekidač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2463"/>
            <a:ext cx="9144000" cy="493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wechs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2124075" cy="8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wechsels-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989138"/>
            <a:ext cx="6286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6425" cy="1143000"/>
          </a:xfrm>
        </p:spPr>
        <p:txBody>
          <a:bodyPr/>
          <a:lstStyle/>
          <a:p>
            <a:r>
              <a:rPr lang="sr-Cyrl-CS" sz="4000"/>
              <a:t>Електротехничка шема спајања серијског прекидача и сијалица у кућној инсталацији</a:t>
            </a:r>
            <a:endParaRPr lang="en-US" sz="4000"/>
          </a:p>
        </p:txBody>
      </p:sp>
      <p:pic>
        <p:nvPicPr>
          <p:cNvPr id="48133" name="Picture 5" descr="šema spajanja serijskog prekidač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7075"/>
            <a:ext cx="91440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-107950" y="333375"/>
            <a:ext cx="17637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CS" sz="2000" b="1">
                <a:solidFill>
                  <a:srgbClr val="000000"/>
                </a:solidFill>
              </a:rPr>
              <a:t>Електрично </a:t>
            </a:r>
            <a:endParaRPr lang="en-US" sz="2000" b="1">
              <a:solidFill>
                <a:srgbClr val="000000"/>
              </a:solidFill>
            </a:endParaRPr>
          </a:p>
          <a:p>
            <a:pPr algn="ctr"/>
            <a:r>
              <a:rPr lang="sr-Cyrl-CS" sz="2000" b="1">
                <a:solidFill>
                  <a:srgbClr val="000000"/>
                </a:solidFill>
              </a:rPr>
              <a:t>коло две </a:t>
            </a:r>
            <a:endParaRPr lang="en-US" sz="2000" b="1">
              <a:solidFill>
                <a:srgbClr val="000000"/>
              </a:solidFill>
            </a:endParaRPr>
          </a:p>
          <a:p>
            <a:pPr algn="ctr"/>
            <a:r>
              <a:rPr lang="sr-Cyrl-CS" sz="2000" b="1">
                <a:solidFill>
                  <a:srgbClr val="000000"/>
                </a:solidFill>
              </a:rPr>
              <a:t>сијалице са</a:t>
            </a:r>
          </a:p>
          <a:p>
            <a:pPr algn="ctr"/>
            <a:r>
              <a:rPr lang="sr-Cyrl-CS" sz="2000" b="1">
                <a:solidFill>
                  <a:srgbClr val="000000"/>
                </a:solidFill>
              </a:rPr>
              <a:t>серијским </a:t>
            </a:r>
            <a:endParaRPr lang="en-US" sz="2000" b="1">
              <a:solidFill>
                <a:srgbClr val="000000"/>
              </a:solidFill>
            </a:endParaRPr>
          </a:p>
          <a:p>
            <a:pPr algn="ctr"/>
            <a:r>
              <a:rPr lang="sr-Cyrl-CS" sz="2000" b="1">
                <a:solidFill>
                  <a:srgbClr val="000000"/>
                </a:solidFill>
              </a:rPr>
              <a:t>прекидачем</a:t>
            </a:r>
            <a:endParaRPr lang="sr-Latn-CS" sz="2000" b="1">
              <a:solidFill>
                <a:srgbClr val="00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8380" r:id="rId2" imgW="7451419" imgH="6742058"/>
        </mc:Choice>
        <mc:Fallback>
          <p:control r:id="rId2" imgW="7451419" imgH="6742058">
            <p:pic>
              <p:nvPicPr>
                <p:cNvPr id="58379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2275" y="115888"/>
                  <a:ext cx="7451725" cy="6742112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Rad naizmeničnog prekidač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46225"/>
            <a:ext cx="8172450" cy="53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4000"/>
              <a:t>Шема струјног кола сијалице са наизменичним прекидачем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-92075" y="331788"/>
            <a:ext cx="16271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C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Шема струјног </a:t>
            </a:r>
            <a:endParaRPr lang="en-US" sz="1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sr-Cyrl-C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кола сијалице са </a:t>
            </a:r>
            <a:endParaRPr lang="en-US" sz="1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sr-Cyrl-C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наизменичним </a:t>
            </a:r>
            <a:endParaRPr lang="en-US" sz="1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sr-Cyrl-C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прекидачем</a:t>
            </a:r>
            <a:endParaRPr lang="sr-Latn-CS" sz="1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9400" r:id="rId2" imgW="7667666" imgH="6857961"/>
        </mc:Choice>
        <mc:Fallback>
          <p:control r:id="rId2" imgW="7667666" imgH="6857961">
            <p:pic>
              <p:nvPicPr>
                <p:cNvPr id="59398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6375" y="0"/>
                  <a:ext cx="7667625" cy="6858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6425" cy="1143000"/>
          </a:xfrm>
        </p:spPr>
        <p:txBody>
          <a:bodyPr/>
          <a:lstStyle/>
          <a:p>
            <a:r>
              <a:rPr lang="sr-Cyrl-CS" sz="3200"/>
              <a:t>Електротехничка шема спајања обичне и шуко прикључнице  у кућној инсталацији</a:t>
            </a:r>
            <a:br>
              <a:rPr lang="sr-Cyrl-CS" sz="3200"/>
            </a:br>
            <a:r>
              <a:rPr lang="sr-Cyrl-CS" sz="3200">
                <a:solidFill>
                  <a:schemeClr val="accent1"/>
                </a:solidFill>
              </a:rPr>
              <a:t>Прикључнице су увек у паралеленој вези</a:t>
            </a:r>
            <a:endParaRPr lang="en-US" sz="3200">
              <a:solidFill>
                <a:schemeClr val="accent1"/>
              </a:solidFill>
            </a:endParaRPr>
          </a:p>
        </p:txBody>
      </p:sp>
      <p:pic>
        <p:nvPicPr>
          <p:cNvPr id="50181" name="Picture 5" descr="šema spajanja obične i šuko priključn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6425" cy="1143000"/>
          </a:xfrm>
        </p:spPr>
        <p:txBody>
          <a:bodyPr/>
          <a:lstStyle/>
          <a:p>
            <a:r>
              <a:rPr lang="sr-Cyrl-CS" sz="4000"/>
              <a:t>Електротехничка шема спајања једнополног прекидача и сијалице са шуко прекидачем у кућној инсталацији</a:t>
            </a:r>
            <a:endParaRPr lang="en-US" sz="4000"/>
          </a:p>
        </p:txBody>
      </p:sp>
      <p:pic>
        <p:nvPicPr>
          <p:cNvPr id="41992" name="Picture 8" descr="šema spajanja sijalice i šuko priključn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9713"/>
            <a:ext cx="9144000" cy="40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4000"/>
              <a:t>Шема спајања електричног звонца</a:t>
            </a:r>
            <a:endParaRPr lang="en-US" sz="4000"/>
          </a:p>
        </p:txBody>
      </p:sp>
      <p:pic>
        <p:nvPicPr>
          <p:cNvPr id="52231" name="Picture 7" descr="kling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1557338"/>
            <a:ext cx="4154487" cy="53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image9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327525" cy="50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1143000"/>
          </a:xfrm>
        </p:spPr>
        <p:txBody>
          <a:bodyPr/>
          <a:lstStyle/>
          <a:p>
            <a:r>
              <a:rPr lang="sr-Cyrl-CS" sz="4000"/>
              <a:t>Рад електричног звона на извору једносмерне струје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4284" r:id="rId2" imgW="7956547" imgH="5661097"/>
        </mc:Choice>
        <mc:Fallback>
          <p:control r:id="rId2" imgW="7956547" imgH="5661097">
            <p:pic>
              <p:nvPicPr>
                <p:cNvPr id="5428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450" y="1196975"/>
                  <a:ext cx="7956550" cy="56610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Slika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0775"/>
            <a:ext cx="76676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1143000"/>
          </a:xfrm>
        </p:spPr>
        <p:txBody>
          <a:bodyPr/>
          <a:lstStyle/>
          <a:p>
            <a:r>
              <a:rPr lang="sr-Cyrl-CS" sz="2000"/>
              <a:t>Од разводног ормана, у коме су смештени електрично бројило и осигурачи, гранају се проводници до сваке прикључнице односно прекидача и сијаличног места у стану – кући.</a:t>
            </a:r>
            <a:endParaRPr lang="sr-Latn-CS" sz="200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7596188" y="1773238"/>
            <a:ext cx="1655762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CS"/>
              <a:t>Разводни</a:t>
            </a:r>
          </a:p>
          <a:p>
            <a:r>
              <a:rPr lang="sr-Cyrl-CS"/>
              <a:t>орман</a:t>
            </a:r>
          </a:p>
          <a:p>
            <a:endParaRPr lang="sr-Cyrl-CS"/>
          </a:p>
          <a:p>
            <a:endParaRPr lang="sr-Cyrl-CS"/>
          </a:p>
          <a:p>
            <a:endParaRPr lang="sr-Cyrl-CS"/>
          </a:p>
          <a:p>
            <a:endParaRPr lang="sr-Cyrl-CS"/>
          </a:p>
          <a:p>
            <a:endParaRPr lang="sr-Cyrl-CS"/>
          </a:p>
          <a:p>
            <a:r>
              <a:rPr lang="sr-Cyrl-CS"/>
              <a:t>Прекидач</a:t>
            </a:r>
          </a:p>
          <a:p>
            <a:r>
              <a:rPr lang="sr-Cyrl-CS"/>
              <a:t>и сијалица</a:t>
            </a:r>
          </a:p>
          <a:p>
            <a:endParaRPr lang="sr-Cyrl-CS"/>
          </a:p>
          <a:p>
            <a:endParaRPr lang="sr-Cyrl-CS"/>
          </a:p>
          <a:p>
            <a:endParaRPr lang="sr-Cyrl-CS"/>
          </a:p>
          <a:p>
            <a:endParaRPr lang="sr-Cyrl-CS"/>
          </a:p>
          <a:p>
            <a:endParaRPr lang="sr-Cyrl-CS"/>
          </a:p>
          <a:p>
            <a:r>
              <a:rPr lang="sr-Cyrl-CS"/>
              <a:t>Прикључнице</a:t>
            </a:r>
            <a:endParaRPr lang="sr-Latn-C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 flipH="1" flipV="1">
            <a:off x="7092950" y="5445125"/>
            <a:ext cx="574675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H="1">
            <a:off x="6227763" y="5876925"/>
            <a:ext cx="1439862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H="1">
            <a:off x="5508625" y="3933825"/>
            <a:ext cx="2159000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 flipH="1">
            <a:off x="5219700" y="4149725"/>
            <a:ext cx="2376488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H="1">
            <a:off x="7019925" y="2205038"/>
            <a:ext cx="647700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stromkrei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9538"/>
            <a:ext cx="6553200" cy="547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4000"/>
              <a:t>Шема струјног кола сијалице са једнополним прекидачем</a:t>
            </a:r>
            <a:endParaRPr lang="en-US" sz="4000"/>
          </a:p>
        </p:txBody>
      </p:sp>
      <p:grpSp>
        <p:nvGrpSpPr>
          <p:cNvPr id="23573" name="Group 21"/>
          <p:cNvGrpSpPr>
            <a:grpSpLocks/>
          </p:cNvGrpSpPr>
          <p:nvPr/>
        </p:nvGrpSpPr>
        <p:grpSpPr bwMode="auto">
          <a:xfrm>
            <a:off x="900113" y="1773238"/>
            <a:ext cx="792162" cy="792162"/>
            <a:chOff x="612" y="1253"/>
            <a:chExt cx="499" cy="499"/>
          </a:xfrm>
        </p:grpSpPr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612" y="1253"/>
              <a:ext cx="499" cy="499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r-Latn-CS">
                <a:solidFill>
                  <a:srgbClr val="000000"/>
                </a:solidFill>
              </a:endParaRPr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 flipH="1">
              <a:off x="703" y="1344"/>
              <a:ext cx="317" cy="3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 flipH="1" flipV="1">
              <a:off x="703" y="1344"/>
              <a:ext cx="317" cy="3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566" name="Picture 14" descr="schalter-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13100"/>
            <a:ext cx="5810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72" name="Group 20"/>
          <p:cNvGrpSpPr>
            <a:grpSpLocks/>
          </p:cNvGrpSpPr>
          <p:nvPr/>
        </p:nvGrpSpPr>
        <p:grpSpPr bwMode="auto">
          <a:xfrm>
            <a:off x="684213" y="5157788"/>
            <a:ext cx="1079500" cy="576262"/>
            <a:chOff x="431" y="3339"/>
            <a:chExt cx="499" cy="273"/>
          </a:xfrm>
        </p:grpSpPr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431" y="3475"/>
              <a:ext cx="1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>
              <a:off x="612" y="3339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748" y="3385"/>
              <a:ext cx="0" cy="18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748" y="3475"/>
              <a:ext cx="1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571" name="Picture 19" descr="schal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6463"/>
            <a:ext cx="1692275" cy="4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611188" y="2565400"/>
            <a:ext cx="1382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CS"/>
              <a:t>Симбол за </a:t>
            </a:r>
          </a:p>
          <a:p>
            <a:pPr algn="ctr"/>
            <a:r>
              <a:rPr lang="sr-Cyrl-CS"/>
              <a:t>сијалицу</a:t>
            </a:r>
            <a:endParaRPr lang="en-US"/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158750" y="3952875"/>
            <a:ext cx="13874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CS"/>
              <a:t>Симбол за</a:t>
            </a:r>
          </a:p>
          <a:p>
            <a:pPr algn="ctr"/>
            <a:r>
              <a:rPr lang="sr-Cyrl-CS"/>
              <a:t>једнополни</a:t>
            </a:r>
          </a:p>
          <a:p>
            <a:pPr algn="ctr"/>
            <a:r>
              <a:rPr lang="sr-Cyrl-CS"/>
              <a:t>прекидач</a:t>
            </a:r>
            <a:endParaRPr lang="en-US"/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231775" y="5824538"/>
            <a:ext cx="2230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CS"/>
              <a:t>Симбол за извор</a:t>
            </a:r>
          </a:p>
          <a:p>
            <a:pPr algn="ctr"/>
            <a:r>
              <a:rPr lang="sr-Cyrl-CS"/>
              <a:t>једносмерне струје</a:t>
            </a:r>
            <a:endParaRPr lang="en-US"/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3903663" y="3567113"/>
            <a:ext cx="330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CS" sz="2000">
                <a:solidFill>
                  <a:srgbClr val="000000"/>
                </a:solidFill>
              </a:rPr>
              <a:t>Елементи струјног кола су</a:t>
            </a:r>
          </a:p>
          <a:p>
            <a:r>
              <a:rPr lang="sr-Cyrl-CS" sz="2000">
                <a:solidFill>
                  <a:srgbClr val="000000"/>
                </a:solidFill>
              </a:rPr>
              <a:t>у редној  међусобној вези</a:t>
            </a:r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paralelna veza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33475"/>
            <a:ext cx="5002213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8100" y="296863"/>
            <a:ext cx="6469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CS" b="1">
                <a:solidFill>
                  <a:srgbClr val="FF0000"/>
                </a:solidFill>
              </a:rPr>
              <a:t>РАСПОРЕДОМ ПОТРОШАЧА У ВИШЕ СТРУЈНИХ КОЛА.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584200"/>
            <a:ext cx="601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CS" b="1"/>
              <a:t>ЗАШТО ЈЕ БИТНО ДА БУДУ ПАРАЛЕЛНО ВЕЗАНИ?</a:t>
            </a:r>
            <a:endParaRPr lang="en-US" b="1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0" y="0"/>
            <a:ext cx="8524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CS" b="1"/>
              <a:t>КАКО СЕ ОБЕЗБЕЂУЈЕ РАВНОМЕРНА РАСПОДЕЛА СНАГЕ ПО КОЛИМА?</a:t>
            </a:r>
            <a:endParaRPr lang="en-US" b="1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348038" y="908050"/>
            <a:ext cx="458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CS" b="1">
                <a:solidFill>
                  <a:srgbClr val="FF0000"/>
                </a:solidFill>
              </a:rPr>
              <a:t>ТАКО СУ СВИ НА ЈЕДНАКОМ НАПОНУ.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1403350" y="4724400"/>
            <a:ext cx="4371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CS" b="1"/>
              <a:t>НАЧИН ПОВЕЗИВАЊА ПОТРОШАЧА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0" grpId="0"/>
      <p:bldP spid="70661" grpId="0"/>
      <p:bldP spid="70662" grpId="0"/>
      <p:bldP spid="706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rrowheads="1"/>
          </p:cNvSpPr>
          <p:nvPr/>
        </p:nvSpPr>
        <p:spPr bwMode="auto">
          <a:xfrm>
            <a:off x="6948488" y="2133600"/>
            <a:ext cx="1152525" cy="1944688"/>
          </a:xfrm>
          <a:prstGeom prst="irregularSeal1">
            <a:avLst/>
          </a:prstGeom>
          <a:solidFill>
            <a:srgbClr val="F9E807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0" y="0"/>
            <a:ext cx="9144000" cy="6650038"/>
            <a:chOff x="0" y="0"/>
            <a:chExt cx="5760" cy="4189"/>
          </a:xfrm>
        </p:grpSpPr>
        <p:pic>
          <p:nvPicPr>
            <p:cNvPr id="69636" name="Picture 4" descr="overloadi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998" y="1684"/>
              <a:ext cx="1020" cy="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8" name="Freeform 6"/>
            <p:cNvSpPr>
              <a:spLocks/>
            </p:cNvSpPr>
            <p:nvPr/>
          </p:nvSpPr>
          <p:spPr bwMode="auto">
            <a:xfrm>
              <a:off x="1315" y="1661"/>
              <a:ext cx="318" cy="635"/>
            </a:xfrm>
            <a:custGeom>
              <a:avLst/>
              <a:gdLst>
                <a:gd name="T0" fmla="*/ 295 w 295"/>
                <a:gd name="T1" fmla="*/ 0 h 612"/>
                <a:gd name="T2" fmla="*/ 0 w 295"/>
                <a:gd name="T3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5" h="612">
                  <a:moveTo>
                    <a:pt x="295" y="0"/>
                  </a:moveTo>
                  <a:cubicBezTo>
                    <a:pt x="172" y="260"/>
                    <a:pt x="49" y="521"/>
                    <a:pt x="0" y="6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639" name="Group 7"/>
          <p:cNvGrpSpPr>
            <a:grpSpLocks/>
          </p:cNvGrpSpPr>
          <p:nvPr/>
        </p:nvGrpSpPr>
        <p:grpSpPr bwMode="auto">
          <a:xfrm>
            <a:off x="2268538" y="3176588"/>
            <a:ext cx="539750" cy="539750"/>
            <a:chOff x="1429" y="2001"/>
            <a:chExt cx="340" cy="340"/>
          </a:xfrm>
        </p:grpSpPr>
        <p:sp>
          <p:nvSpPr>
            <p:cNvPr id="69640" name="Line 8"/>
            <p:cNvSpPr>
              <a:spLocks noChangeShapeType="1"/>
            </p:cNvSpPr>
            <p:nvPr/>
          </p:nvSpPr>
          <p:spPr bwMode="auto">
            <a:xfrm>
              <a:off x="1610" y="2115"/>
              <a:ext cx="113" cy="1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41" name="Group 9"/>
            <p:cNvGrpSpPr>
              <a:grpSpLocks/>
            </p:cNvGrpSpPr>
            <p:nvPr/>
          </p:nvGrpSpPr>
          <p:grpSpPr bwMode="auto">
            <a:xfrm>
              <a:off x="1429" y="2001"/>
              <a:ext cx="340" cy="340"/>
              <a:chOff x="1429" y="2001"/>
              <a:chExt cx="340" cy="340"/>
            </a:xfrm>
          </p:grpSpPr>
          <p:sp>
            <p:nvSpPr>
              <p:cNvPr id="69642" name="Line 10"/>
              <p:cNvSpPr>
                <a:spLocks noChangeShapeType="1"/>
              </p:cNvSpPr>
              <p:nvPr/>
            </p:nvSpPr>
            <p:spPr bwMode="auto">
              <a:xfrm flipV="1">
                <a:off x="1429" y="2137"/>
                <a:ext cx="181" cy="20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3" name="Line 11"/>
              <p:cNvSpPr>
                <a:spLocks noChangeShapeType="1"/>
              </p:cNvSpPr>
              <p:nvPr/>
            </p:nvSpPr>
            <p:spPr bwMode="auto">
              <a:xfrm flipV="1">
                <a:off x="1723" y="2001"/>
                <a:ext cx="46" cy="22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644" name="Group 12"/>
          <p:cNvGrpSpPr>
            <a:grpSpLocks/>
          </p:cNvGrpSpPr>
          <p:nvPr/>
        </p:nvGrpSpPr>
        <p:grpSpPr bwMode="auto">
          <a:xfrm rot="7725931">
            <a:off x="1511300" y="4329113"/>
            <a:ext cx="539750" cy="539750"/>
            <a:chOff x="1429" y="2001"/>
            <a:chExt cx="340" cy="340"/>
          </a:xfrm>
        </p:grpSpPr>
        <p:sp>
          <p:nvSpPr>
            <p:cNvPr id="69645" name="Line 13"/>
            <p:cNvSpPr>
              <a:spLocks noChangeShapeType="1"/>
            </p:cNvSpPr>
            <p:nvPr/>
          </p:nvSpPr>
          <p:spPr bwMode="auto">
            <a:xfrm>
              <a:off x="1610" y="2115"/>
              <a:ext cx="113" cy="1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46" name="Group 14"/>
            <p:cNvGrpSpPr>
              <a:grpSpLocks/>
            </p:cNvGrpSpPr>
            <p:nvPr/>
          </p:nvGrpSpPr>
          <p:grpSpPr bwMode="auto">
            <a:xfrm>
              <a:off x="1429" y="2001"/>
              <a:ext cx="340" cy="340"/>
              <a:chOff x="1429" y="2001"/>
              <a:chExt cx="340" cy="340"/>
            </a:xfrm>
          </p:grpSpPr>
          <p:sp>
            <p:nvSpPr>
              <p:cNvPr id="69647" name="Line 15"/>
              <p:cNvSpPr>
                <a:spLocks noChangeShapeType="1"/>
              </p:cNvSpPr>
              <p:nvPr/>
            </p:nvSpPr>
            <p:spPr bwMode="auto">
              <a:xfrm flipV="1">
                <a:off x="1429" y="2137"/>
                <a:ext cx="181" cy="20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8" name="Line 16"/>
              <p:cNvSpPr>
                <a:spLocks noChangeShapeType="1"/>
              </p:cNvSpPr>
              <p:nvPr/>
            </p:nvSpPr>
            <p:spPr bwMode="auto">
              <a:xfrm flipV="1">
                <a:off x="1723" y="2001"/>
                <a:ext cx="46" cy="22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649" name="Group 17"/>
          <p:cNvGrpSpPr>
            <a:grpSpLocks/>
          </p:cNvGrpSpPr>
          <p:nvPr/>
        </p:nvGrpSpPr>
        <p:grpSpPr bwMode="auto">
          <a:xfrm rot="-4504115">
            <a:off x="1368425" y="3068638"/>
            <a:ext cx="539750" cy="539750"/>
            <a:chOff x="1429" y="2001"/>
            <a:chExt cx="340" cy="340"/>
          </a:xfrm>
        </p:grpSpPr>
        <p:sp>
          <p:nvSpPr>
            <p:cNvPr id="69650" name="Line 18"/>
            <p:cNvSpPr>
              <a:spLocks noChangeShapeType="1"/>
            </p:cNvSpPr>
            <p:nvPr/>
          </p:nvSpPr>
          <p:spPr bwMode="auto">
            <a:xfrm>
              <a:off x="1610" y="2115"/>
              <a:ext cx="113" cy="1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51" name="Group 19"/>
            <p:cNvGrpSpPr>
              <a:grpSpLocks/>
            </p:cNvGrpSpPr>
            <p:nvPr/>
          </p:nvGrpSpPr>
          <p:grpSpPr bwMode="auto">
            <a:xfrm>
              <a:off x="1429" y="2001"/>
              <a:ext cx="340" cy="340"/>
              <a:chOff x="1429" y="2001"/>
              <a:chExt cx="340" cy="340"/>
            </a:xfrm>
          </p:grpSpPr>
          <p:sp>
            <p:nvSpPr>
              <p:cNvPr id="69652" name="Line 20"/>
              <p:cNvSpPr>
                <a:spLocks noChangeShapeType="1"/>
              </p:cNvSpPr>
              <p:nvPr/>
            </p:nvSpPr>
            <p:spPr bwMode="auto">
              <a:xfrm flipV="1">
                <a:off x="1429" y="2137"/>
                <a:ext cx="181" cy="20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3" name="Line 21"/>
              <p:cNvSpPr>
                <a:spLocks noChangeShapeType="1"/>
              </p:cNvSpPr>
              <p:nvPr/>
            </p:nvSpPr>
            <p:spPr bwMode="auto">
              <a:xfrm flipV="1">
                <a:off x="1723" y="2001"/>
                <a:ext cx="46" cy="22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654" name="Group 22"/>
          <p:cNvGrpSpPr>
            <a:grpSpLocks/>
          </p:cNvGrpSpPr>
          <p:nvPr/>
        </p:nvGrpSpPr>
        <p:grpSpPr bwMode="auto">
          <a:xfrm rot="6839807">
            <a:off x="2124075" y="4184650"/>
            <a:ext cx="539750" cy="539750"/>
            <a:chOff x="1429" y="2001"/>
            <a:chExt cx="340" cy="340"/>
          </a:xfrm>
        </p:grpSpPr>
        <p:sp>
          <p:nvSpPr>
            <p:cNvPr id="69655" name="Line 23"/>
            <p:cNvSpPr>
              <a:spLocks noChangeShapeType="1"/>
            </p:cNvSpPr>
            <p:nvPr/>
          </p:nvSpPr>
          <p:spPr bwMode="auto">
            <a:xfrm>
              <a:off x="1610" y="2115"/>
              <a:ext cx="113" cy="1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56" name="Group 24"/>
            <p:cNvGrpSpPr>
              <a:grpSpLocks/>
            </p:cNvGrpSpPr>
            <p:nvPr/>
          </p:nvGrpSpPr>
          <p:grpSpPr bwMode="auto">
            <a:xfrm>
              <a:off x="1429" y="2001"/>
              <a:ext cx="340" cy="340"/>
              <a:chOff x="1429" y="2001"/>
              <a:chExt cx="340" cy="340"/>
            </a:xfrm>
          </p:grpSpPr>
          <p:sp>
            <p:nvSpPr>
              <p:cNvPr id="69657" name="Line 25"/>
              <p:cNvSpPr>
                <a:spLocks noChangeShapeType="1"/>
              </p:cNvSpPr>
              <p:nvPr/>
            </p:nvSpPr>
            <p:spPr bwMode="auto">
              <a:xfrm flipV="1">
                <a:off x="1429" y="2137"/>
                <a:ext cx="181" cy="20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8" name="Line 26"/>
              <p:cNvSpPr>
                <a:spLocks noChangeShapeType="1"/>
              </p:cNvSpPr>
              <p:nvPr/>
            </p:nvSpPr>
            <p:spPr bwMode="auto">
              <a:xfrm flipV="1">
                <a:off x="1723" y="2001"/>
                <a:ext cx="46" cy="22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9659" name="Rectangle 27"/>
          <p:cNvSpPr>
            <a:spLocks noGrp="1" noChangeArrowheads="1"/>
          </p:cNvSpPr>
          <p:nvPr>
            <p:ph type="title"/>
          </p:nvPr>
        </p:nvSpPr>
        <p:spPr>
          <a:xfrm>
            <a:off x="-720725" y="0"/>
            <a:ext cx="10656888" cy="368300"/>
          </a:xfrm>
        </p:spPr>
        <p:txBody>
          <a:bodyPr/>
          <a:lstStyle/>
          <a:p>
            <a:r>
              <a:rPr lang="sr-Cyrl-CS" sz="2000" b="1"/>
              <a:t>ПОТРОШАЧЕ ПРИКЉУЧУЈЕМО НА КУЋНУ ЕЛЕКТРИЧНУ ИНСТАЛАЦИЈУ</a:t>
            </a:r>
            <a:endParaRPr lang="en-US" sz="2000" b="1"/>
          </a:p>
        </p:txBody>
      </p:sp>
      <p:sp>
        <p:nvSpPr>
          <p:cNvPr id="69660" name="Text Box 28"/>
          <p:cNvSpPr txBox="1">
            <a:spLocks noChangeArrowheads="1"/>
          </p:cNvSpPr>
          <p:nvPr/>
        </p:nvSpPr>
        <p:spPr bwMode="auto">
          <a:xfrm rot="-984012">
            <a:off x="2592388" y="2205038"/>
            <a:ext cx="5432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CS" b="1">
                <a:solidFill>
                  <a:srgbClr val="000000"/>
                </a:solidFill>
              </a:rPr>
              <a:t>ЗАШТО НИЈЕ ДОБРО ОВАКО УКЉУЧИВАЊЕ?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9661" name="Text Box 29"/>
          <p:cNvSpPr txBox="1">
            <a:spLocks noChangeArrowheads="1"/>
          </p:cNvSpPr>
          <p:nvPr/>
        </p:nvSpPr>
        <p:spPr bwMode="auto">
          <a:xfrm rot="-1020417">
            <a:off x="2376488" y="1916113"/>
            <a:ext cx="6049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CS" b="1">
                <a:solidFill>
                  <a:srgbClr val="FF0000"/>
                </a:solidFill>
              </a:rPr>
              <a:t>ШТА ЈЕ МОГУЋА ПОСЛЕДИЦА ПРЕОПТЕРЕЋЕЊА?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9662" name="Text Box 30"/>
          <p:cNvSpPr txBox="1">
            <a:spLocks noChangeArrowheads="1"/>
          </p:cNvSpPr>
          <p:nvPr/>
        </p:nvSpPr>
        <p:spPr bwMode="auto">
          <a:xfrm>
            <a:off x="647700" y="6035675"/>
            <a:ext cx="795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r-Cyrl-CS" b="1">
                <a:solidFill>
                  <a:srgbClr val="FF0000"/>
                </a:solidFill>
              </a:rPr>
              <a:t>ОШТЕЋЕЊЕ ЕЛЕКТРИЧНИХ ПОТРОШАЧА И ПОЖАР У КУЋНОЈ ИНСТАЛАЦИЈИ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9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9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9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69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9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89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4000"/>
              <a:t>Сијалица у струјном колу са извором једносмерне струје 1,5 </a:t>
            </a:r>
            <a:r>
              <a:rPr lang="sr-Latn-CS" sz="4000"/>
              <a:t>V</a:t>
            </a:r>
            <a:endParaRPr lang="en-US" sz="4000"/>
          </a:p>
        </p:txBody>
      </p:sp>
      <p:pic>
        <p:nvPicPr>
          <p:cNvPr id="25606" name="Picture 6" descr="Strujno kolo jedno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644900"/>
            <a:ext cx="4067175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5610" r:id="rId2" imgW="4500857" imgH="3213019"/>
        </mc:Choice>
        <mc:Fallback>
          <p:control r:id="rId2" imgW="4500857" imgH="3213019">
            <p:pic>
              <p:nvPicPr>
                <p:cNvPr id="25608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3438" y="3644900"/>
                  <a:ext cx="4500562" cy="32131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5611" r:id="rId3" imgW="2376321" imgH="2305024"/>
        </mc:Choice>
        <mc:Fallback>
          <p:control r:id="rId3" imgW="2376321" imgH="2305024">
            <p:pic>
              <p:nvPicPr>
                <p:cNvPr id="25609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92500" y="1628775"/>
                  <a:ext cx="2376488" cy="23050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1143000"/>
          </a:xfrm>
        </p:spPr>
        <p:txBody>
          <a:bodyPr/>
          <a:lstStyle/>
          <a:p>
            <a:r>
              <a:rPr lang="sr-Cyrl-CS" sz="4000"/>
              <a:t>Шема три сијалице </a:t>
            </a:r>
            <a:br>
              <a:rPr lang="sr-Cyrl-CS" sz="4000"/>
            </a:br>
            <a:r>
              <a:rPr lang="sr-Cyrl-CS" sz="4000"/>
              <a:t>у паралелној вези</a:t>
            </a:r>
            <a:endParaRPr lang="en-US" sz="4000"/>
          </a:p>
        </p:txBody>
      </p:sp>
      <p:pic>
        <p:nvPicPr>
          <p:cNvPr id="29701" name="Picture 5" descr="paralelna veza 3 sijalic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427163"/>
            <a:ext cx="5580062" cy="54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067175" y="4581525"/>
            <a:ext cx="44402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CS" sz="2000">
                <a:solidFill>
                  <a:srgbClr val="000000"/>
                </a:solidFill>
              </a:rPr>
              <a:t>Прекидач је увек у сериској вези са </a:t>
            </a:r>
          </a:p>
          <a:p>
            <a:pPr algn="ctr"/>
            <a:r>
              <a:rPr lang="sr-Cyrl-CS" sz="2000">
                <a:solidFill>
                  <a:srgbClr val="000000"/>
                </a:solidFill>
              </a:rPr>
              <a:t>осталим елементима струјног кола</a:t>
            </a:r>
            <a:br>
              <a:rPr lang="sr-Cyrl-CS" sz="2000">
                <a:solidFill>
                  <a:srgbClr val="000000"/>
                </a:solidFill>
              </a:rPr>
            </a:br>
            <a:r>
              <a:rPr lang="sr-Cyrl-CS" sz="2000">
                <a:solidFill>
                  <a:srgbClr val="000000"/>
                </a:solidFill>
              </a:rPr>
              <a:t>и код наизменичне струје увек се</a:t>
            </a:r>
            <a:br>
              <a:rPr lang="sr-Cyrl-CS" sz="2000">
                <a:solidFill>
                  <a:srgbClr val="000000"/>
                </a:solidFill>
              </a:rPr>
            </a:br>
            <a:r>
              <a:rPr lang="sr-Cyrl-CS" sz="2000">
                <a:solidFill>
                  <a:srgbClr val="000000"/>
                </a:solidFill>
              </a:rPr>
              <a:t>поставља на фазни проводник</a:t>
            </a:r>
            <a:endParaRPr lang="en-US" sz="2000">
              <a:solidFill>
                <a:srgbClr val="00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9706" r:id="rId2" imgW="3564085" imgH="2665481"/>
        </mc:Choice>
        <mc:Fallback>
          <p:control r:id="rId2" imgW="3564085" imgH="2665481">
            <p:pic>
              <p:nvPicPr>
                <p:cNvPr id="2970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781300"/>
                  <a:ext cx="3563938" cy="26654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4000"/>
              <a:t>Паралелни спој прекидача са извором струје чини </a:t>
            </a:r>
            <a:br>
              <a:rPr lang="sr-Cyrl-CS" sz="4000"/>
            </a:br>
            <a:r>
              <a:rPr lang="sr-Cyrl-CS" sz="4000"/>
              <a:t>тзв. ``кратак спој``</a:t>
            </a:r>
            <a:endParaRPr lang="en-US" sz="4000"/>
          </a:p>
        </p:txBody>
      </p:sp>
      <p:pic>
        <p:nvPicPr>
          <p:cNvPr id="44037" name="Picture 5" descr="kurzschl-og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01813"/>
            <a:ext cx="7021512" cy="50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20725"/>
          </a:xfrm>
        </p:spPr>
        <p:txBody>
          <a:bodyPr/>
          <a:lstStyle/>
          <a:p>
            <a:r>
              <a:rPr lang="sr-Cyrl-CS" sz="3600"/>
              <a:t>Паралелна веза</a:t>
            </a:r>
            <a:r>
              <a:rPr lang="en-US" sz="3600"/>
              <a:t> </a:t>
            </a:r>
            <a:r>
              <a:rPr lang="sr-Cyrl-CS" sz="3600"/>
              <a:t>и серијска (редна )веза</a:t>
            </a:r>
            <a:r>
              <a:rPr lang="en-US" sz="3600"/>
              <a:t> извора једносмернe</a:t>
            </a:r>
            <a:r>
              <a:rPr lang="sr-Cyrl-CS" sz="3600"/>
              <a:t> струје</a:t>
            </a:r>
            <a:endParaRPr lang="en-US" sz="3600"/>
          </a:p>
        </p:txBody>
      </p:sp>
      <p:pic>
        <p:nvPicPr>
          <p:cNvPr id="37896" name="Picture 8" descr="battery-pa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11175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4000"/>
              <a:t>Шема три сијалице </a:t>
            </a:r>
            <a:br>
              <a:rPr lang="sr-Cyrl-CS" sz="4000"/>
            </a:br>
            <a:r>
              <a:rPr lang="sr-Cyrl-CS" sz="4000"/>
              <a:t>у сериској (редној) вези</a:t>
            </a:r>
            <a:endParaRPr lang="en-US" sz="4000"/>
          </a:p>
        </p:txBody>
      </p:sp>
      <p:pic>
        <p:nvPicPr>
          <p:cNvPr id="31749" name="Picture 5" descr="Seriska veza 3 sijalic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7879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1752" r:id="rId2" imgW="4355872" imgH="3284571"/>
        </mc:Choice>
        <mc:Fallback>
          <p:control r:id="rId2" imgW="4355872" imgH="3284571">
            <p:pic>
              <p:nvPicPr>
                <p:cNvPr id="31751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7900" y="2060575"/>
                  <a:ext cx="4356100" cy="32845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4000"/>
              <a:t>Електротехничка шема спајања једнополног прекидача и сијалице у кућној инсталацији</a:t>
            </a:r>
            <a:endParaRPr lang="en-US" sz="4000"/>
          </a:p>
        </p:txBody>
      </p:sp>
      <p:pic>
        <p:nvPicPr>
          <p:cNvPr id="46085" name="Picture 5" descr="šema spajanja sijalice i jednop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1113"/>
            <a:ext cx="9144000" cy="43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-25400" y="547688"/>
            <a:ext cx="164465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Cyrl-C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Електротехничка </a:t>
            </a:r>
            <a:endParaRPr lang="en-US" sz="1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sr-Cyrl-C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шема спајања </a:t>
            </a:r>
            <a:endParaRPr lang="en-US" sz="1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sr-Cyrl-C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једнополног </a:t>
            </a:r>
            <a:endParaRPr lang="en-US" sz="1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sr-Cyrl-C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прекидача</a:t>
            </a: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sr-Cyrl-C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sr-Cyrl-C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сијалице и</a:t>
            </a:r>
            <a:endParaRPr lang="en-US" sz="1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sr-Cyrl-C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две прикључнице</a:t>
            </a:r>
            <a:endParaRPr lang="sr-Latn-CS" sz="1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7352" r:id="rId2" imgW="7596420" imgH="6857957"/>
        </mc:Choice>
        <mc:Fallback>
          <p:control r:id="rId2" imgW="7596420" imgH="6857957">
            <p:pic>
              <p:nvPicPr>
                <p:cNvPr id="5735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7813" y="0"/>
                  <a:ext cx="7596187" cy="6858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729</TotalTime>
  <Words>265</Words>
  <Application>Microsoft Office PowerPoint</Application>
  <PresentationFormat>On-screen Show (4:3)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Wingdings</vt:lpstr>
      <vt:lpstr>Fading Grid</vt:lpstr>
      <vt:lpstr>Струјна кола у кућним електричним инсталацијама</vt:lpstr>
      <vt:lpstr>Шема струјног кола сијалице са једнополним прекидачем</vt:lpstr>
      <vt:lpstr>Сијалица у струјном колу са извором једносмерне струје 1,5 V</vt:lpstr>
      <vt:lpstr>Шема три сијалице  у паралелној вези</vt:lpstr>
      <vt:lpstr>Паралелни спој прекидача са извором струје чини  тзв. ``кратак спој``</vt:lpstr>
      <vt:lpstr>Паралелна веза и серијска (редна )веза извора једносмернe струје</vt:lpstr>
      <vt:lpstr>Шема три сијалице  у сериској (редној) вези</vt:lpstr>
      <vt:lpstr>Електротехничка шема спајања једнополног прекидача и сијалице у кућној инсталацији</vt:lpstr>
      <vt:lpstr>PowerPoint Presentation</vt:lpstr>
      <vt:lpstr>Шема струјног кола сијалица са серијским прекидачем</vt:lpstr>
      <vt:lpstr>Електротехничка шема спајања серијског прекидача и сијалица у кућној инсталацији</vt:lpstr>
      <vt:lpstr>PowerPoint Presentation</vt:lpstr>
      <vt:lpstr>Шема струјног кола сијалице са наизменичним прекидачем</vt:lpstr>
      <vt:lpstr>PowerPoint Presentation</vt:lpstr>
      <vt:lpstr>Електротехничка шема спајања обичне и шуко прикључнице  у кућној инсталацији Прикључнице су увек у паралеленој вези</vt:lpstr>
      <vt:lpstr>Електротехничка шема спајања једнополног прекидача и сијалице са шуко прекидачем у кућној инсталацији</vt:lpstr>
      <vt:lpstr>Шема спајања електричног звонца</vt:lpstr>
      <vt:lpstr>Рад електричног звона на извору једносмерне струје</vt:lpstr>
      <vt:lpstr>Од разводног ормана, у коме су смештени електрично бројило и осигурачи, гранају се проводници до сваке прикључнице односно прекидача и сијаличног места у стану – кући.</vt:lpstr>
      <vt:lpstr>PowerPoint Presentation</vt:lpstr>
      <vt:lpstr>ПОТРОШАЧЕ ПРИКЉУЧУЈЕМО НА КУЋНУ ЕЛЕКТРИЧНУ ИНСТАЛАЦИЈУ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Струјна кола у кућним електричним инсталацијама</dc:title>
  <dc:creator>Ivan Djisalov, Narodnog Fronta 18, 21000 Novi Sad</dc:creator>
  <cp:lastModifiedBy>dikovicc</cp:lastModifiedBy>
  <cp:revision>18</cp:revision>
  <dcterms:created xsi:type="dcterms:W3CDTF">2006-11-30T18:15:17Z</dcterms:created>
  <dcterms:modified xsi:type="dcterms:W3CDTF">2019-11-11T17:25:24Z</dcterms:modified>
</cp:coreProperties>
</file>