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6" r:id="rId1"/>
  </p:sldMasterIdLst>
  <p:sldIdLst>
    <p:sldId id="256" r:id="rId2"/>
    <p:sldId id="257" r:id="rId3"/>
    <p:sldId id="295" r:id="rId4"/>
    <p:sldId id="258" r:id="rId5"/>
    <p:sldId id="259" r:id="rId6"/>
    <p:sldId id="260" r:id="rId7"/>
    <p:sldId id="300" r:id="rId8"/>
    <p:sldId id="311" r:id="rId9"/>
    <p:sldId id="301" r:id="rId10"/>
    <p:sldId id="302" r:id="rId11"/>
    <p:sldId id="303" r:id="rId12"/>
    <p:sldId id="304" r:id="rId13"/>
    <p:sldId id="305" r:id="rId14"/>
    <p:sldId id="306" r:id="rId15"/>
    <p:sldId id="307" r:id="rId16"/>
    <p:sldId id="308" r:id="rId17"/>
    <p:sldId id="309" r:id="rId18"/>
    <p:sldId id="310" r:id="rId19"/>
    <p:sldId id="315"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4" r:id="rId33"/>
    <p:sldId id="275" r:id="rId34"/>
    <p:sldId id="277" r:id="rId35"/>
    <p:sldId id="278" r:id="rId36"/>
    <p:sldId id="279" r:id="rId37"/>
    <p:sldId id="280" r:id="rId38"/>
    <p:sldId id="281" r:id="rId39"/>
    <p:sldId id="282" r:id="rId40"/>
    <p:sldId id="283" r:id="rId41"/>
    <p:sldId id="284" r:id="rId42"/>
    <p:sldId id="285" r:id="rId43"/>
    <p:sldId id="291" r:id="rId44"/>
    <p:sldId id="286" r:id="rId45"/>
    <p:sldId id="312" r:id="rId46"/>
    <p:sldId id="287" r:id="rId47"/>
    <p:sldId id="288" r:id="rId48"/>
    <p:sldId id="289" r:id="rId49"/>
    <p:sldId id="292" r:id="rId50"/>
    <p:sldId id="296" r:id="rId51"/>
    <p:sldId id="297" r:id="rId52"/>
    <p:sldId id="298" r:id="rId53"/>
    <p:sldId id="293" r:id="rId54"/>
    <p:sldId id="294" r:id="rId55"/>
    <p:sldId id="299" r:id="rId56"/>
    <p:sldId id="313" r:id="rId57"/>
    <p:sldId id="314"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2C6731B-E22C-4B6C-94EC-FB2844D39A9C}" type="datetimeFigureOut">
              <a:rPr lang="en-US" smtClean="0"/>
              <a:pPr/>
              <a:t>12/10/2019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A6618CB-D234-43AB-8B63-916D67600A07}"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2C6731B-E22C-4B6C-94EC-FB2844D39A9C}"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618CB-D234-43AB-8B63-916D67600A0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A6618CB-D234-43AB-8B63-916D67600A07}"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2C6731B-E22C-4B6C-94EC-FB2844D39A9C}"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2C6731B-E22C-4B6C-94EC-FB2844D39A9C}"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A6618CB-D234-43AB-8B63-916D67600A07}"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F2C6731B-E22C-4B6C-94EC-FB2844D39A9C}" type="datetimeFigureOut">
              <a:rPr lang="en-US" smtClean="0"/>
              <a:pPr/>
              <a:t>12/10/2019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A6618CB-D234-43AB-8B63-916D67600A07}"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F2C6731B-E22C-4B6C-94EC-FB2844D39A9C}" type="datetimeFigureOut">
              <a:rPr lang="en-US" smtClean="0"/>
              <a:pPr/>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618CB-D234-43AB-8B63-916D67600A07}"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2C6731B-E22C-4B6C-94EC-FB2844D39A9C}" type="datetimeFigureOut">
              <a:rPr lang="en-US" smtClean="0"/>
              <a:pPr/>
              <a:t>12/10/2019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A6618CB-D234-43AB-8B63-916D67600A07}"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2C6731B-E22C-4B6C-94EC-FB2844D39A9C}" type="datetimeFigureOut">
              <a:rPr lang="en-US" smtClean="0"/>
              <a:pPr/>
              <a:t>12/10/2019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A6618CB-D234-43AB-8B63-916D67600A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2C6731B-E22C-4B6C-94EC-FB2844D39A9C}" type="datetimeFigureOut">
              <a:rPr lang="en-US" smtClean="0"/>
              <a:pPr/>
              <a:t>12/10/2019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A6618CB-D234-43AB-8B63-916D67600A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A6618CB-D234-43AB-8B63-916D67600A07}"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F2C6731B-E22C-4B6C-94EC-FB2844D39A9C}" type="datetimeFigureOut">
              <a:rPr lang="en-US" smtClean="0"/>
              <a:pPr/>
              <a:t>12/10/2019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A6618CB-D234-43AB-8B63-916D67600A07}"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F2C6731B-E22C-4B6C-94EC-FB2844D39A9C}" type="datetimeFigureOut">
              <a:rPr lang="en-US" smtClean="0"/>
              <a:pPr/>
              <a:t>12/10/2019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2C6731B-E22C-4B6C-94EC-FB2844D39A9C}" type="datetimeFigureOut">
              <a:rPr lang="en-US" smtClean="0"/>
              <a:pPr/>
              <a:t>12/10/2019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A6618CB-D234-43AB-8B63-916D67600A07}"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x-none" dirty="0" smtClean="0">
                <a:solidFill>
                  <a:srgbClr val="002060"/>
                </a:solidFill>
              </a:rPr>
              <a:t>Начини унапређивања инклузивне праксе у основним школама и хоризонтално учење</a:t>
            </a:r>
            <a:endParaRPr lang="en-US" dirty="0">
              <a:solidFill>
                <a:srgbClr val="002060"/>
              </a:solidFill>
            </a:endParaRPr>
          </a:p>
        </p:txBody>
      </p:sp>
      <p:sp>
        <p:nvSpPr>
          <p:cNvPr id="3" name="Rectangle 2"/>
          <p:cNvSpPr/>
          <p:nvPr/>
        </p:nvSpPr>
        <p:spPr>
          <a:xfrm rot="10800000" flipV="1">
            <a:off x="4648200" y="3752165"/>
            <a:ext cx="3886200" cy="1754326"/>
          </a:xfrm>
          <a:prstGeom prst="rect">
            <a:avLst/>
          </a:prstGeom>
        </p:spPr>
        <p:txBody>
          <a:bodyPr wrap="square">
            <a:spAutoFit/>
          </a:bodyPr>
          <a:lstStyle/>
          <a:p>
            <a:r>
              <a:rPr lang="x-none" b="1" smtClean="0">
                <a:latin typeface="Times New Roman" pitchFamily="18" charset="0"/>
                <a:cs typeface="Times New Roman" pitchFamily="18" charset="0"/>
              </a:rPr>
              <a:t>реализатори, саветници – спољни сарадници:</a:t>
            </a:r>
          </a:p>
          <a:p>
            <a:r>
              <a:rPr lang="x-none" b="1" smtClean="0">
                <a:latin typeface="Times New Roman" pitchFamily="18" charset="0"/>
                <a:cs typeface="Times New Roman" pitchFamily="18" charset="0"/>
              </a:rPr>
              <a:t>Данијела Ватазевић, дефектолог</a:t>
            </a:r>
          </a:p>
          <a:p>
            <a:r>
              <a:rPr lang="x-none" b="1" smtClean="0">
                <a:latin typeface="Times New Roman" pitchFamily="18" charset="0"/>
                <a:cs typeface="Times New Roman" pitchFamily="18" charset="0"/>
              </a:rPr>
              <a:t>Драгица Ђуровић, учитељица</a:t>
            </a:r>
          </a:p>
          <a:p>
            <a:r>
              <a:rPr lang="x-none" b="1" smtClean="0">
                <a:latin typeface="Times New Roman" pitchFamily="18" charset="0"/>
                <a:cs typeface="Times New Roman" pitchFamily="18" charset="0"/>
              </a:rPr>
              <a:t>Ментор: Јелена Павловић, просветни саветник</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Danijela\Desktop\slike\20191121_160536.jpg"/>
          <p:cNvPicPr>
            <a:picLocks noGrp="1" noChangeAspect="1" noChangeArrowheads="1"/>
          </p:cNvPicPr>
          <p:nvPr>
            <p:ph sz="quarter" idx="1"/>
          </p:nvPr>
        </p:nvPicPr>
        <p:blipFill>
          <a:blip r:embed="rId2" cstate="print"/>
          <a:stretch>
            <a:fillRect/>
          </a:stretch>
        </p:blipFill>
        <p:spPr bwMode="auto">
          <a:xfrm>
            <a:off x="667544" y="1626927"/>
            <a:ext cx="7772400" cy="437249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Danijela\Desktop\slike\20191122_152806.jpg"/>
          <p:cNvPicPr>
            <a:picLocks noGrp="1" noChangeAspect="1" noChangeArrowheads="1"/>
          </p:cNvPicPr>
          <p:nvPr>
            <p:ph sz="quarter" idx="1"/>
          </p:nvPr>
        </p:nvPicPr>
        <p:blipFill>
          <a:blip r:embed="rId2" cstate="print"/>
          <a:stretch>
            <a:fillRect/>
          </a:stretch>
        </p:blipFill>
        <p:spPr bwMode="auto">
          <a:xfrm>
            <a:off x="667544" y="1626927"/>
            <a:ext cx="7772400" cy="437249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Danijela\Desktop\20191122_141740.jpg"/>
          <p:cNvPicPr>
            <a:picLocks noGrp="1" noChangeAspect="1" noChangeArrowheads="1"/>
          </p:cNvPicPr>
          <p:nvPr>
            <p:ph sz="quarter" idx="1"/>
          </p:nvPr>
        </p:nvPicPr>
        <p:blipFill>
          <a:blip r:embed="rId2" cstate="print"/>
          <a:stretch>
            <a:fillRect/>
          </a:stretch>
        </p:blipFill>
        <p:spPr bwMode="auto">
          <a:xfrm>
            <a:off x="667544" y="1626927"/>
            <a:ext cx="7772400" cy="437249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Danijela\Desktop\20191122_141438.jpg"/>
          <p:cNvPicPr>
            <a:picLocks noGrp="1" noChangeAspect="1" noChangeArrowheads="1"/>
          </p:cNvPicPr>
          <p:nvPr>
            <p:ph sz="quarter" idx="1"/>
          </p:nvPr>
        </p:nvPicPr>
        <p:blipFill>
          <a:blip r:embed="rId2" cstate="print"/>
          <a:stretch>
            <a:fillRect/>
          </a:stretch>
        </p:blipFill>
        <p:spPr bwMode="auto">
          <a:xfrm>
            <a:off x="667544" y="1626927"/>
            <a:ext cx="7772400" cy="437249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Users\Danijela\Desktop\20191121_170323.jpg"/>
          <p:cNvPicPr>
            <a:picLocks noGrp="1" noChangeAspect="1" noChangeArrowheads="1"/>
          </p:cNvPicPr>
          <p:nvPr>
            <p:ph sz="quarter" idx="1"/>
          </p:nvPr>
        </p:nvPicPr>
        <p:blipFill>
          <a:blip r:embed="rId2" cstate="print"/>
          <a:stretch>
            <a:fillRect/>
          </a:stretch>
        </p:blipFill>
        <p:spPr bwMode="auto">
          <a:xfrm>
            <a:off x="667544" y="1626927"/>
            <a:ext cx="7772400" cy="437249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Users\Danijela\Desktop\20191121_160523.jpg"/>
          <p:cNvPicPr>
            <a:picLocks noGrp="1" noChangeAspect="1" noChangeArrowheads="1"/>
          </p:cNvPicPr>
          <p:nvPr>
            <p:ph sz="quarter" idx="1"/>
          </p:nvPr>
        </p:nvPicPr>
        <p:blipFill>
          <a:blip r:embed="rId2" cstate="print"/>
          <a:stretch>
            <a:fillRect/>
          </a:stretch>
        </p:blipFill>
        <p:spPr bwMode="auto">
          <a:xfrm>
            <a:off x="667544" y="1626927"/>
            <a:ext cx="7772400" cy="437249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C:\Users\Danijela\Desktop\20191121_161233.jpg"/>
          <p:cNvPicPr>
            <a:picLocks noGrp="1" noChangeAspect="1" noChangeArrowheads="1"/>
          </p:cNvPicPr>
          <p:nvPr>
            <p:ph sz="quarter" idx="1"/>
          </p:nvPr>
        </p:nvPicPr>
        <p:blipFill>
          <a:blip r:embed="rId2" cstate="print"/>
          <a:stretch>
            <a:fillRect/>
          </a:stretch>
        </p:blipFill>
        <p:spPr bwMode="auto">
          <a:xfrm>
            <a:off x="667544" y="1626927"/>
            <a:ext cx="7772400" cy="437249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C:\Users\Danijela\Desktop\20191121_160550.jpg"/>
          <p:cNvPicPr>
            <a:picLocks noGrp="1" noChangeAspect="1" noChangeArrowheads="1"/>
          </p:cNvPicPr>
          <p:nvPr>
            <p:ph sz="quarter" idx="1"/>
          </p:nvPr>
        </p:nvPicPr>
        <p:blipFill>
          <a:blip r:embed="rId2" cstate="print"/>
          <a:stretch>
            <a:fillRect/>
          </a:stretch>
        </p:blipFill>
        <p:spPr bwMode="auto">
          <a:xfrm>
            <a:off x="667544" y="1626927"/>
            <a:ext cx="7772400" cy="4372495"/>
          </a:xfrm>
          <a:prstGeom prst="rect">
            <a:avLst/>
          </a:prstGeom>
          <a:noFill/>
        </p:spPr>
      </p:pic>
      <p:pic>
        <p:nvPicPr>
          <p:cNvPr id="10243" name="Picture 3" descr="C:\Users\Danijela\Desktop\20191122_154055.jpg"/>
          <p:cNvPicPr>
            <a:picLocks noChangeAspect="1" noChangeArrowheads="1"/>
          </p:cNvPicPr>
          <p:nvPr/>
        </p:nvPicPr>
        <p:blipFill>
          <a:blip r:embed="rId3" cstate="print"/>
          <a:srcRect/>
          <a:stretch>
            <a:fillRect/>
          </a:stretch>
        </p:blipFill>
        <p:spPr bwMode="auto">
          <a:xfrm>
            <a:off x="-10972800" y="-5314950"/>
            <a:ext cx="31089600" cy="174879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C:\Users\Danijela\Desktop\20191122_154018.jpg"/>
          <p:cNvPicPr>
            <a:picLocks noGrp="1" noChangeAspect="1" noChangeArrowheads="1"/>
          </p:cNvPicPr>
          <p:nvPr>
            <p:ph sz="quarter" idx="1"/>
          </p:nvPr>
        </p:nvPicPr>
        <p:blipFill>
          <a:blip r:embed="rId2" cstate="print"/>
          <a:stretch>
            <a:fillRect/>
          </a:stretch>
        </p:blipFill>
        <p:spPr bwMode="auto">
          <a:xfrm>
            <a:off x="667544" y="1626927"/>
            <a:ext cx="7772400" cy="437249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Danijela\Desktop\20191121_160550.jpg"/>
          <p:cNvPicPr>
            <a:picLocks noGrp="1" noChangeAspect="1" noChangeArrowheads="1"/>
          </p:cNvPicPr>
          <p:nvPr>
            <p:ph sz="quarter" idx="1"/>
          </p:nvPr>
        </p:nvPicPr>
        <p:blipFill>
          <a:blip r:embed="rId2" cstate="print"/>
          <a:srcRect/>
          <a:stretch>
            <a:fillRect/>
          </a:stretch>
        </p:blipFill>
        <p:spPr bwMode="auto">
          <a:xfrm>
            <a:off x="489744" y="1527175"/>
            <a:ext cx="8128000" cy="457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x-none" b="1" dirty="0" smtClean="0">
                <a:solidFill>
                  <a:srgbClr val="FF0000"/>
                </a:solidFill>
              </a:rPr>
              <a:t>Деца са тешкоћама у интелектуалном функционисању</a:t>
            </a:r>
            <a:endParaRPr lang="en-US" b="1" dirty="0">
              <a:solidFill>
                <a:srgbClr val="FF0000"/>
              </a:solidFill>
            </a:endParaRPr>
          </a:p>
        </p:txBody>
      </p:sp>
      <p:sp>
        <p:nvSpPr>
          <p:cNvPr id="3" name="Content Placeholder 2"/>
          <p:cNvSpPr>
            <a:spLocks noGrp="1"/>
          </p:cNvSpPr>
          <p:nvPr>
            <p:ph sz="quarter" idx="1"/>
          </p:nvPr>
        </p:nvSpPr>
        <p:spPr/>
        <p:txBody>
          <a:bodyPr>
            <a:normAutofit fontScale="92500" lnSpcReduction="10000"/>
          </a:bodyPr>
          <a:lstStyle/>
          <a:p>
            <a:r>
              <a:rPr lang="x-none" dirty="0" smtClean="0"/>
              <a:t>Најједноставнија карактеристика интелектуалних тешкоћа је веома споро учење</a:t>
            </a:r>
          </a:p>
          <a:p>
            <a:pPr>
              <a:buNone/>
            </a:pPr>
            <a:endParaRPr lang="x-none" dirty="0" smtClean="0"/>
          </a:p>
          <a:p>
            <a:r>
              <a:rPr lang="x-none" sz="2800" dirty="0" smtClean="0"/>
              <a:t>Најупадљивије</a:t>
            </a:r>
            <a:r>
              <a:rPr lang="x-none" dirty="0" smtClean="0"/>
              <a:t> сметње јављају се у вези са :</a:t>
            </a:r>
          </a:p>
          <a:p>
            <a:pPr>
              <a:buNone/>
            </a:pPr>
            <a:r>
              <a:rPr lang="x-none" dirty="0" smtClean="0"/>
              <a:t>   -пажњом(заморљивост пажње)</a:t>
            </a:r>
          </a:p>
          <a:p>
            <a:pPr>
              <a:buNone/>
            </a:pPr>
            <a:r>
              <a:rPr lang="x-none" dirty="0" smtClean="0"/>
              <a:t>   -краткотрајним памћењем</a:t>
            </a:r>
          </a:p>
          <a:p>
            <a:pPr>
              <a:buNone/>
            </a:pPr>
            <a:r>
              <a:rPr lang="x-none" dirty="0" smtClean="0"/>
              <a:t>   -лошој просторно-временској организацији</a:t>
            </a:r>
          </a:p>
          <a:p>
            <a:pPr>
              <a:buNone/>
            </a:pPr>
            <a:r>
              <a:rPr lang="x-none" dirty="0" smtClean="0"/>
              <a:t>   -оскудном, често недовољно развијеном говору</a:t>
            </a:r>
          </a:p>
          <a:p>
            <a:pPr>
              <a:buNone/>
            </a:pPr>
            <a:r>
              <a:rPr lang="x-none" dirty="0" smtClean="0"/>
              <a:t>   -адаптивном понашању</a:t>
            </a:r>
          </a:p>
          <a:p>
            <a:pPr>
              <a:buNone/>
            </a:pPr>
            <a:r>
              <a:rPr lang="x-none" dirty="0" smtClean="0"/>
              <a:t>   </a:t>
            </a:r>
          </a:p>
          <a:p>
            <a:pPr>
              <a:buNone/>
            </a:pPr>
            <a:r>
              <a:rPr lang="x-none" dirty="0" smtClean="0"/>
              <a:t>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x-none" dirty="0" smtClean="0">
                <a:solidFill>
                  <a:srgbClr val="C00000"/>
                </a:solidFill>
              </a:rPr>
              <a:t>Физичке карактеристике деце са Дауновим синдромом</a:t>
            </a:r>
            <a:endParaRPr lang="en-US" dirty="0">
              <a:solidFill>
                <a:srgbClr val="C00000"/>
              </a:solidFill>
            </a:endParaRPr>
          </a:p>
        </p:txBody>
      </p:sp>
      <p:sp>
        <p:nvSpPr>
          <p:cNvPr id="3" name="Content Placeholder 2"/>
          <p:cNvSpPr>
            <a:spLocks noGrp="1"/>
          </p:cNvSpPr>
          <p:nvPr>
            <p:ph sz="quarter" idx="1"/>
          </p:nvPr>
        </p:nvSpPr>
        <p:spPr/>
        <p:txBody>
          <a:bodyPr>
            <a:normAutofit fontScale="92500" lnSpcReduction="10000"/>
          </a:bodyPr>
          <a:lstStyle/>
          <a:p>
            <a:r>
              <a:rPr lang="x-none" dirty="0" smtClean="0"/>
              <a:t>Коси положај очију(монголоидни изглед)</a:t>
            </a:r>
          </a:p>
          <a:p>
            <a:r>
              <a:rPr lang="x-none" dirty="0" smtClean="0"/>
              <a:t>Мала брада</a:t>
            </a:r>
          </a:p>
          <a:p>
            <a:r>
              <a:rPr lang="x-none" dirty="0" smtClean="0"/>
              <a:t>Низак мишићни тонус(хипотонија)</a:t>
            </a:r>
          </a:p>
          <a:p>
            <a:r>
              <a:rPr lang="x-none" dirty="0" smtClean="0"/>
              <a:t>Увећан и избраздан језик, исплажен ван усне дупље</a:t>
            </a:r>
          </a:p>
          <a:p>
            <a:r>
              <a:rPr lang="x-none" dirty="0" smtClean="0"/>
              <a:t>Кратак врат</a:t>
            </a:r>
          </a:p>
          <a:p>
            <a:r>
              <a:rPr lang="x-none" dirty="0" smtClean="0"/>
              <a:t>Нестабилност зглобова врата</a:t>
            </a:r>
          </a:p>
          <a:p>
            <a:r>
              <a:rPr lang="x-none" dirty="0" smtClean="0"/>
              <a:t>Велики размак између палца и другог прста на нози</a:t>
            </a:r>
          </a:p>
          <a:p>
            <a:r>
              <a:rPr lang="x-none" dirty="0" smtClean="0"/>
              <a:t>Екстремитети су у целости краћи</a:t>
            </a:r>
          </a:p>
          <a:p>
            <a:r>
              <a:rPr lang="x-none" dirty="0" smtClean="0"/>
              <a:t>Ушне шкољке су мале и овалног облика</a:t>
            </a:r>
          </a:p>
          <a:p>
            <a:r>
              <a:rPr lang="x-none" dirty="0" smtClean="0"/>
              <a:t>Нижег су раста, склони гојазности</a:t>
            </a:r>
          </a:p>
          <a:p>
            <a:pPr>
              <a:buNone/>
            </a:pPr>
            <a:endParaRPr lang="x-none"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x-none" dirty="0" smtClean="0"/>
              <a:t>Имају умањене интелектуалне функције</a:t>
            </a:r>
          </a:p>
          <a:p>
            <a:r>
              <a:rPr lang="x-none" dirty="0" smtClean="0"/>
              <a:t>Постоје промене у нормалном говору и паузе приликом говора</a:t>
            </a:r>
          </a:p>
          <a:p>
            <a:r>
              <a:rPr lang="x-none" dirty="0" smtClean="0"/>
              <a:t>Постоји промена финих моторичких вештина</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b="1" dirty="0" smtClean="0">
                <a:solidFill>
                  <a:srgbClr val="C00000"/>
                </a:solidFill>
              </a:rPr>
              <a:t>Препоруке у раду</a:t>
            </a:r>
            <a:endParaRPr lang="en-US" b="1" dirty="0">
              <a:solidFill>
                <a:srgbClr val="C00000"/>
              </a:solidFill>
            </a:endParaRPr>
          </a:p>
        </p:txBody>
      </p:sp>
      <p:sp>
        <p:nvSpPr>
          <p:cNvPr id="3" name="Content Placeholder 2"/>
          <p:cNvSpPr>
            <a:spLocks noGrp="1"/>
          </p:cNvSpPr>
          <p:nvPr>
            <p:ph sz="quarter" idx="1"/>
          </p:nvPr>
        </p:nvSpPr>
        <p:spPr/>
        <p:txBody>
          <a:bodyPr/>
          <a:lstStyle/>
          <a:p>
            <a:r>
              <a:rPr lang="x-none" dirty="0" smtClean="0"/>
              <a:t>Употреба конкретног материјала у раду</a:t>
            </a:r>
          </a:p>
          <a:p>
            <a:r>
              <a:rPr lang="x-none" dirty="0" smtClean="0"/>
              <a:t>Кратке, прецизне и довољно јасне инструкције у раду</a:t>
            </a:r>
          </a:p>
          <a:p>
            <a:r>
              <a:rPr lang="x-none" dirty="0" smtClean="0"/>
              <a:t>Задатке рашчланити на мале кораке</a:t>
            </a:r>
          </a:p>
          <a:p>
            <a:r>
              <a:rPr lang="x-none" dirty="0" smtClean="0"/>
              <a:t>Увежбавање свакодневних животних вештина у различитим социјалним контекстима</a:t>
            </a:r>
          </a:p>
          <a:p>
            <a:r>
              <a:rPr lang="x-none" dirty="0" smtClean="0"/>
              <a:t>Увежбавање моторичких функција</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b="1" dirty="0" smtClean="0">
                <a:solidFill>
                  <a:srgbClr val="C00000"/>
                </a:solidFill>
              </a:rPr>
              <a:t>Дисграфија</a:t>
            </a:r>
            <a:endParaRPr lang="en-US" b="1" dirty="0">
              <a:solidFill>
                <a:srgbClr val="C00000"/>
              </a:solidFill>
            </a:endParaRPr>
          </a:p>
        </p:txBody>
      </p:sp>
      <p:sp>
        <p:nvSpPr>
          <p:cNvPr id="3" name="Content Placeholder 2"/>
          <p:cNvSpPr>
            <a:spLocks noGrp="1"/>
          </p:cNvSpPr>
          <p:nvPr>
            <p:ph sz="quarter" idx="1"/>
          </p:nvPr>
        </p:nvSpPr>
        <p:spPr/>
        <p:txBody>
          <a:bodyPr>
            <a:normAutofit fontScale="92500" lnSpcReduction="10000"/>
          </a:bodyPr>
          <a:lstStyle/>
          <a:p>
            <a:pPr algn="just"/>
            <a:r>
              <a:rPr lang="x-none" dirty="0" smtClean="0"/>
              <a:t>Дисграфичан рукопис је измењен рукопис.Он настаје или услед озледа централног нервног система или као последица неуједначеног развоја структура које чине психомоторни спрег.</a:t>
            </a:r>
            <a:endParaRPr lang="x-none" i="1" dirty="0" smtClean="0"/>
          </a:p>
          <a:p>
            <a:r>
              <a:rPr lang="x-none" dirty="0" smtClean="0"/>
              <a:t>Морамо разликовати дисграфију од ,,лажне дисграфије’’ или незрелог  писања која је честа код деце која:</a:t>
            </a:r>
          </a:p>
          <a:p>
            <a:r>
              <a:rPr lang="x-none" dirty="0" smtClean="0"/>
              <a:t>нису похађала вртић</a:t>
            </a:r>
          </a:p>
          <a:p>
            <a:r>
              <a:rPr lang="x-none" dirty="0" smtClean="0"/>
              <a:t>деце која су занемаривана и неприпремљена за школу</a:t>
            </a:r>
          </a:p>
          <a:p>
            <a:r>
              <a:rPr lang="x-none" dirty="0" smtClean="0"/>
              <a:t>деце из сиромашних и недовољно стимулативних средина</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b="1" dirty="0" smtClean="0">
                <a:solidFill>
                  <a:srgbClr val="C00000"/>
                </a:solidFill>
              </a:rPr>
              <a:t>Анализа зрелости рукописа</a:t>
            </a:r>
            <a:endParaRPr lang="en-US" b="1" dirty="0">
              <a:solidFill>
                <a:srgbClr val="C00000"/>
              </a:solidFill>
            </a:endParaRPr>
          </a:p>
        </p:txBody>
      </p:sp>
      <p:sp>
        <p:nvSpPr>
          <p:cNvPr id="3" name="Content Placeholder 2"/>
          <p:cNvSpPr>
            <a:spLocks noGrp="1"/>
          </p:cNvSpPr>
          <p:nvPr>
            <p:ph sz="quarter" idx="1"/>
          </p:nvPr>
        </p:nvSpPr>
        <p:spPr/>
        <p:txBody>
          <a:bodyPr>
            <a:normAutofit lnSpcReduction="10000"/>
          </a:bodyPr>
          <a:lstStyle/>
          <a:p>
            <a:r>
              <a:rPr lang="x-none" b="1" dirty="0" smtClean="0"/>
              <a:t>Предикциони тест</a:t>
            </a:r>
            <a:r>
              <a:rPr lang="x-none" dirty="0" smtClean="0"/>
              <a:t>(испитује се графомоторна спретност и визуелна перцепција)</a:t>
            </a:r>
          </a:p>
          <a:p>
            <a:r>
              <a:rPr lang="x-none" b="1" dirty="0" smtClean="0"/>
              <a:t>Скала за процену зрелости рукописа </a:t>
            </a:r>
            <a:r>
              <a:rPr lang="x-none" dirty="0" smtClean="0"/>
              <a:t>има 30 обележја</a:t>
            </a:r>
          </a:p>
          <a:p>
            <a:r>
              <a:rPr lang="x-none" dirty="0" smtClean="0"/>
              <a:t>Чине је два дела:</a:t>
            </a:r>
          </a:p>
          <a:p>
            <a:pPr>
              <a:buNone/>
            </a:pPr>
            <a:r>
              <a:rPr lang="x-none" dirty="0" smtClean="0"/>
              <a:t>  1. део чини скуп обележја која су типична за инфантилне(дечије)форме и облике који се јављају у рукопису деце која се тек обучавају писању.</a:t>
            </a:r>
          </a:p>
          <a:p>
            <a:pPr>
              <a:buNone/>
            </a:pPr>
            <a:r>
              <a:rPr lang="x-none" dirty="0" smtClean="0"/>
              <a:t>   У скали за процену овај део је означен словом</a:t>
            </a:r>
            <a:r>
              <a:rPr lang="en-US" dirty="0" smtClean="0"/>
              <a:t> F</a:t>
            </a:r>
            <a:r>
              <a:rPr lang="x-none" dirty="0" smtClean="0"/>
              <a:t>(форма).Има 14 обележја(F1-F14).</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just"/>
            <a:r>
              <a:rPr lang="x-none" dirty="0" smtClean="0"/>
              <a:t>У 2.делу скала се одмах наставља са оном врстом облика у рукопису деце који се могу сматрати малформацијама или лошим облицима типичним за дечије рукописе.Означавају се словом М.Има 16 обележја М(М16-М30).</a:t>
            </a:r>
          </a:p>
          <a:p>
            <a:endParaRPr lang="x-none" dirty="0" smtClean="0"/>
          </a:p>
          <a:p>
            <a:endParaRPr lang="x-none"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just"/>
            <a:r>
              <a:rPr lang="x-none" dirty="0" smtClean="0"/>
              <a:t>Кад описујемо рукопис детета, ми ћемо покушати да запазимо његове детињасте облике који нису израз поремећаја структуре, него су последица недовољне утренираности или  пак недовољне зрелости структура којима се пише у целини.</a:t>
            </a:r>
          </a:p>
          <a:p>
            <a:pPr algn="just"/>
            <a:r>
              <a:rPr lang="x-none" dirty="0" smtClean="0"/>
              <a:t>Дете следи модел рукописа учитеља.У овој фази се још тежи спретном овладавању писаћим прибором.Временом долази до индивидуализације рукописа.Тада рукопис може да буде ,,ружнији’’’, али никако дисграфичан.</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just"/>
            <a:r>
              <a:rPr lang="x-none" dirty="0" smtClean="0"/>
              <a:t>Узрок рукописа се узима у три вида писања:диктат, препис и слободан састав.</a:t>
            </a:r>
          </a:p>
          <a:p>
            <a:pPr algn="just"/>
            <a:r>
              <a:rPr lang="x-none" dirty="0" smtClean="0"/>
              <a:t>Текст за диктат треба да садржи сва слова ћирилице(уколико процењујемо ћирилични рукопис)или латинице.</a:t>
            </a:r>
          </a:p>
          <a:p>
            <a:pPr algn="just"/>
            <a:r>
              <a:rPr lang="x-none" dirty="0" smtClean="0"/>
              <a:t>Пише се на листу хартије без линија </a:t>
            </a:r>
          </a:p>
          <a:p>
            <a:pPr algn="just"/>
            <a:r>
              <a:rPr lang="x-none" dirty="0" smtClean="0"/>
              <a:t>Пожељно је да диктат изврши наставник самог детета код кога оно показује проблем читања и писања.</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solidFill>
                  <a:srgbClr val="C00000"/>
                </a:solidFill>
              </a:rPr>
              <a:t>Стандардни текст </a:t>
            </a:r>
            <a:endParaRPr lang="en-US" dirty="0">
              <a:solidFill>
                <a:srgbClr val="C00000"/>
              </a:solidFill>
            </a:endParaRPr>
          </a:p>
        </p:txBody>
      </p:sp>
      <p:sp>
        <p:nvSpPr>
          <p:cNvPr id="3" name="Content Placeholder 2"/>
          <p:cNvSpPr>
            <a:spLocks noGrp="1"/>
          </p:cNvSpPr>
          <p:nvPr>
            <p:ph sz="quarter" idx="1"/>
          </p:nvPr>
        </p:nvSpPr>
        <p:spPr/>
        <p:txBody>
          <a:bodyPr>
            <a:normAutofit fontScale="85000" lnSpcReduction="10000"/>
          </a:bodyPr>
          <a:lstStyle/>
          <a:p>
            <a:pPr>
              <a:buNone/>
            </a:pPr>
            <a:r>
              <a:rPr lang="x-none" dirty="0" smtClean="0"/>
              <a:t>                    Драги другови и другарице,</a:t>
            </a:r>
          </a:p>
          <a:p>
            <a:pPr>
              <a:buNone/>
            </a:pPr>
            <a:r>
              <a:rPr lang="x-none" dirty="0" smtClean="0"/>
              <a:t>   </a:t>
            </a:r>
          </a:p>
          <a:p>
            <a:pPr algn="just">
              <a:buNone/>
            </a:pPr>
            <a:r>
              <a:rPr lang="x-none" dirty="0" smtClean="0"/>
              <a:t>   Радујемо се што сте се лепо провели у нашем граду.Кад дође време ферије сви ђаци из нашег разреда биће ваши гости.Ми смо жељни боравка на чистом ваздуху и купању у језеру.Понећемо и топле џемпере за сваки случај.</a:t>
            </a:r>
          </a:p>
          <a:p>
            <a:pPr>
              <a:buNone/>
            </a:pPr>
            <a:r>
              <a:rPr lang="x-none" dirty="0" smtClean="0"/>
              <a:t>                                                </a:t>
            </a:r>
          </a:p>
          <a:p>
            <a:pPr>
              <a:buNone/>
            </a:pPr>
            <a:r>
              <a:rPr lang="x-none" dirty="0" smtClean="0"/>
              <a:t>                                                      Срдачно вас поздравља:</a:t>
            </a:r>
            <a:endParaRPr lang="en-US" dirty="0" smtClean="0"/>
          </a:p>
          <a:p>
            <a:pPr>
              <a:buNone/>
            </a:pPr>
            <a:endParaRPr lang="x-none" sz="2000" i="1" dirty="0" smtClean="0"/>
          </a:p>
          <a:p>
            <a:pPr>
              <a:buNone/>
            </a:pPr>
            <a:endParaRPr lang="x-none" sz="2000" i="1" dirty="0" smtClean="0"/>
          </a:p>
          <a:p>
            <a:pPr>
              <a:buNone/>
            </a:pPr>
            <a:endParaRPr lang="x-none" sz="2000" i="1" dirty="0" smtClean="0"/>
          </a:p>
          <a:p>
            <a:pPr>
              <a:buNone/>
            </a:pPr>
            <a:r>
              <a:rPr lang="x-none" sz="2000" i="1" dirty="0" smtClean="0"/>
              <a:t>Бојанин С.,Ћордић А.:Општа дефектолошка дијагностика</a:t>
            </a:r>
            <a:endParaRPr lang="en-US" sz="2000"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x-none" dirty="0" smtClean="0"/>
              <a:t>Потом дамо налог да се напише слободан састав</a:t>
            </a:r>
          </a:p>
          <a:p>
            <a:r>
              <a:rPr lang="x-none" dirty="0" smtClean="0"/>
              <a:t>Каже се детету да прво размисли о неком свом доживљају, и да тај доживљај опише.</a:t>
            </a:r>
          </a:p>
          <a:p>
            <a:r>
              <a:rPr lang="x-none" dirty="0" smtClean="0"/>
              <a:t>После 5 минута прекида се даље писање </a:t>
            </a:r>
          </a:p>
          <a:p>
            <a:r>
              <a:rPr lang="x-none" dirty="0" smtClean="0"/>
              <a:t>При процени не обраћа се пажња на садржај, него само на  графичку уобличеност слова и редова.</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a:bodyPr>
          <a:lstStyle/>
          <a:p>
            <a:r>
              <a:rPr lang="x-none" dirty="0" smtClean="0"/>
              <a:t>Дете се лоше концентрише током активности, замара се , </a:t>
            </a:r>
            <a:r>
              <a:rPr lang="x-none" sz="2800" dirty="0" smtClean="0"/>
              <a:t>отежано</a:t>
            </a:r>
            <a:r>
              <a:rPr lang="x-none" dirty="0" smtClean="0"/>
              <a:t> изводи активности до краја</a:t>
            </a:r>
          </a:p>
          <a:p>
            <a:r>
              <a:rPr lang="x-none" dirty="0" smtClean="0"/>
              <a:t>Пажњу му одвлаче небитне ствари</a:t>
            </a:r>
          </a:p>
          <a:p>
            <a:r>
              <a:rPr lang="x-none" dirty="0" smtClean="0"/>
              <a:t>Отежано репродукује садржаје ( оно што научи у једном дану тешко репродукује наредног дана)</a:t>
            </a:r>
          </a:p>
          <a:p>
            <a:r>
              <a:rPr lang="x-none" dirty="0" smtClean="0"/>
              <a:t>Тешко овладава читањем и писањем</a:t>
            </a:r>
          </a:p>
          <a:p>
            <a:r>
              <a:rPr lang="x-none" dirty="0" smtClean="0"/>
              <a:t>Тешко изводи рачунске операције</a:t>
            </a:r>
          </a:p>
          <a:p>
            <a:pPr algn="just"/>
            <a:r>
              <a:rPr lang="x-none" dirty="0" smtClean="0"/>
              <a:t>Ова деца нису способна да из конкретних искустава сама извлаче закључке на нивоу сазнања и да се тим сазнањима користе у следећим сличним ситуацијама</a:t>
            </a:r>
          </a:p>
          <a:p>
            <a:endParaRPr lang="x-none"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10000"/>
          </a:bodyPr>
          <a:lstStyle/>
          <a:p>
            <a:pPr algn="just"/>
            <a:r>
              <a:rPr lang="x-none" dirty="0" smtClean="0"/>
              <a:t>После овога дајемо </a:t>
            </a:r>
            <a:r>
              <a:rPr lang="x-none" b="1" dirty="0" smtClean="0"/>
              <a:t>препис.</a:t>
            </a:r>
            <a:r>
              <a:rPr lang="x-none" dirty="0" smtClean="0"/>
              <a:t>Преписује се исти текст који се диктира.</a:t>
            </a:r>
          </a:p>
          <a:p>
            <a:pPr algn="just"/>
            <a:r>
              <a:rPr lang="x-none" dirty="0" smtClean="0"/>
              <a:t>Испитивање преписивања врши се на два начина.Прво се преписује текст писаним словима ћирилице или латинице.Ако испитујемо цео разред, онда је текст дат на табли, ако испитујемо појединачно онда је текст исписан на хартији руком испитивача.</a:t>
            </a:r>
          </a:p>
          <a:p>
            <a:pPr algn="just"/>
            <a:r>
              <a:rPr lang="x-none" dirty="0" smtClean="0"/>
              <a:t>Други начин давања узорка састоји се у томе да се зада за преписивање исти текст, али одштампан латиницом или ћирилицом, опет у зависности од врсте рукописа који испитујемо.</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b="1" dirty="0" smtClean="0">
                <a:solidFill>
                  <a:srgbClr val="C00000"/>
                </a:solidFill>
              </a:rPr>
              <a:t>Скала за процену зрелости рукописа</a:t>
            </a:r>
            <a:endParaRPr lang="en-US" b="1" dirty="0">
              <a:solidFill>
                <a:srgbClr val="C00000"/>
              </a:solidFill>
            </a:endParaRPr>
          </a:p>
        </p:txBody>
      </p:sp>
      <p:sp>
        <p:nvSpPr>
          <p:cNvPr id="3" name="Content Placeholder 2"/>
          <p:cNvSpPr>
            <a:spLocks noGrp="1"/>
          </p:cNvSpPr>
          <p:nvPr>
            <p:ph sz="quarter" idx="1"/>
          </p:nvPr>
        </p:nvSpPr>
        <p:spPr/>
        <p:txBody>
          <a:bodyPr>
            <a:normAutofit lnSpcReduction="10000"/>
          </a:bodyPr>
          <a:lstStyle/>
          <a:p>
            <a:endParaRPr lang="x-none" dirty="0" smtClean="0"/>
          </a:p>
          <a:p>
            <a:pPr algn="just"/>
            <a:r>
              <a:rPr lang="en-US" b="1" dirty="0" smtClean="0"/>
              <a:t>F</a:t>
            </a:r>
            <a:r>
              <a:rPr lang="x-none" b="1" dirty="0" smtClean="0"/>
              <a:t>10-незграпно велико слово(3)</a:t>
            </a:r>
          </a:p>
          <a:p>
            <a:pPr algn="just">
              <a:buNone/>
            </a:pPr>
            <a:r>
              <a:rPr lang="x-none" b="1" dirty="0" smtClean="0"/>
              <a:t>  </a:t>
            </a:r>
            <a:r>
              <a:rPr lang="en-US" b="1" dirty="0" smtClean="0"/>
              <a:t> </a:t>
            </a:r>
            <a:r>
              <a:rPr lang="x-none" dirty="0" smtClean="0"/>
              <a:t>Дете се труди да репродукује модел који му се </a:t>
            </a:r>
            <a:r>
              <a:rPr lang="en-US" dirty="0" smtClean="0"/>
              <a:t>   </a:t>
            </a:r>
            <a:r>
              <a:rPr lang="x-none" dirty="0" smtClean="0"/>
              <a:t>поставља, али велико слово остаје незграпно, згрудвано</a:t>
            </a:r>
          </a:p>
          <a:p>
            <a:pPr algn="just">
              <a:buNone/>
            </a:pPr>
            <a:r>
              <a:rPr lang="x-none" dirty="0" smtClean="0"/>
              <a:t>   Начин оцењивања:</a:t>
            </a:r>
          </a:p>
          <a:p>
            <a:pPr algn="just">
              <a:buNone/>
            </a:pPr>
            <a:r>
              <a:rPr lang="x-none" dirty="0" smtClean="0"/>
              <a:t>   -сва велика слова су незграпна                 1поен</a:t>
            </a:r>
          </a:p>
          <a:p>
            <a:pPr algn="just">
              <a:buNone/>
            </a:pPr>
            <a:r>
              <a:rPr lang="x-none" dirty="0" smtClean="0"/>
              <a:t>   -велика слова су лако незграпна или их и нема(избегава да их пише)                        0,5поена</a:t>
            </a:r>
          </a:p>
          <a:p>
            <a:pPr algn="just">
              <a:buNone/>
            </a:pPr>
            <a:r>
              <a:rPr lang="x-none" dirty="0" smtClean="0"/>
              <a:t>   -сва су добро направњена                          0 поена</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x-none" b="1" dirty="0" smtClean="0"/>
              <a:t>М16-ретуширање слова(3)</a:t>
            </a:r>
          </a:p>
          <a:p>
            <a:pPr>
              <a:buNone/>
            </a:pPr>
            <a:r>
              <a:rPr lang="x-none" dirty="0" smtClean="0"/>
              <a:t>   Неко слово или извесни делови слова су преправљени</a:t>
            </a:r>
          </a:p>
          <a:p>
            <a:pPr>
              <a:buNone/>
            </a:pPr>
            <a:r>
              <a:rPr lang="x-none" dirty="0" smtClean="0"/>
              <a:t>   Начин оцењивања:</a:t>
            </a:r>
          </a:p>
          <a:p>
            <a:pPr>
              <a:buNone/>
            </a:pPr>
            <a:r>
              <a:rPr lang="x-none" dirty="0" smtClean="0"/>
              <a:t> </a:t>
            </a:r>
            <a:r>
              <a:rPr lang="en-US" dirty="0" smtClean="0"/>
              <a:t> </a:t>
            </a:r>
            <a:r>
              <a:rPr lang="x-none" dirty="0" smtClean="0"/>
              <a:t> -најмање два чиста примера              1 поен</a:t>
            </a:r>
          </a:p>
          <a:p>
            <a:pPr>
              <a:buNone/>
            </a:pPr>
            <a:r>
              <a:rPr lang="x-none" dirty="0" smtClean="0"/>
              <a:t>   -један чист пример                              0,5поен</a:t>
            </a:r>
          </a:p>
          <a:p>
            <a:pPr>
              <a:buNone/>
            </a:pPr>
            <a:r>
              <a:rPr lang="x-none" dirty="0" smtClean="0"/>
              <a:t>   -ниједан чист пример                          0 поена</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b="1" dirty="0" smtClean="0"/>
              <a:t>M25-</a:t>
            </a:r>
            <a:r>
              <a:rPr lang="x-none" b="1" dirty="0" smtClean="0"/>
              <a:t> уломљен ред рукописа(2)</a:t>
            </a:r>
          </a:p>
          <a:p>
            <a:pPr>
              <a:buNone/>
            </a:pPr>
            <a:r>
              <a:rPr lang="x-none" dirty="0" smtClean="0"/>
              <a:t>   Ред није прав он силази, па се нагло пење или обрнуто, па чини оштар угао</a:t>
            </a:r>
          </a:p>
          <a:p>
            <a:pPr>
              <a:buNone/>
            </a:pPr>
            <a:r>
              <a:rPr lang="x-none" dirty="0" smtClean="0"/>
              <a:t>   Начин оцењивања:</a:t>
            </a:r>
          </a:p>
          <a:p>
            <a:pPr>
              <a:buNone/>
            </a:pPr>
            <a:r>
              <a:rPr lang="x-none" dirty="0" smtClean="0"/>
              <a:t>   - најмање један ред јасно уломљен   </a:t>
            </a:r>
            <a:r>
              <a:rPr lang="en-US" dirty="0" smtClean="0"/>
              <a:t> </a:t>
            </a:r>
            <a:r>
              <a:rPr lang="x-none" dirty="0" smtClean="0"/>
              <a:t> 1поен</a:t>
            </a:r>
          </a:p>
          <a:p>
            <a:pPr>
              <a:buNone/>
            </a:pPr>
            <a:r>
              <a:rPr lang="x-none" dirty="0" smtClean="0"/>
              <a:t>   - неколико редова мање уломљено    </a:t>
            </a:r>
            <a:r>
              <a:rPr lang="en-US" dirty="0" smtClean="0"/>
              <a:t>  </a:t>
            </a:r>
            <a:r>
              <a:rPr lang="x-none" dirty="0" smtClean="0"/>
              <a:t>0,</a:t>
            </a:r>
            <a:r>
              <a:rPr lang="en-US" dirty="0" smtClean="0"/>
              <a:t>5</a:t>
            </a:r>
            <a:r>
              <a:rPr lang="x-none" dirty="0" smtClean="0"/>
              <a:t>поена</a:t>
            </a:r>
          </a:p>
          <a:p>
            <a:pPr>
              <a:buNone/>
            </a:pPr>
            <a:r>
              <a:rPr lang="x-none" dirty="0" smtClean="0"/>
              <a:t>   - ниједан ред уломљен                          </a:t>
            </a:r>
            <a:r>
              <a:rPr lang="en-US" dirty="0" smtClean="0"/>
              <a:t>0</a:t>
            </a:r>
            <a:r>
              <a:rPr lang="x-none" dirty="0" smtClean="0"/>
              <a:t>поена</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just"/>
            <a:r>
              <a:rPr lang="x-none" dirty="0" smtClean="0"/>
              <a:t>На основу донесених резултата можемо да закључимо да  зрелост рукописа одговара узрасту, да је рукопис за толико и толико испод или изнад очекиваког за узраст и да је способност детета за писање </a:t>
            </a:r>
            <a:r>
              <a:rPr lang="x-none" b="1" dirty="0" smtClean="0"/>
              <a:t>дисхармонична.</a:t>
            </a:r>
            <a:endParaRPr lang="en-US"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x-none" b="1" dirty="0" smtClean="0">
                <a:solidFill>
                  <a:srgbClr val="C00000"/>
                </a:solidFill>
              </a:rPr>
              <a:t>Процена дисграфичних форми у рукопису</a:t>
            </a:r>
            <a:endParaRPr lang="en-US" b="1" dirty="0">
              <a:solidFill>
                <a:srgbClr val="C00000"/>
              </a:solidFill>
            </a:endParaRPr>
          </a:p>
        </p:txBody>
      </p:sp>
      <p:sp>
        <p:nvSpPr>
          <p:cNvPr id="3" name="Content Placeholder 2"/>
          <p:cNvSpPr>
            <a:spLocks noGrp="1"/>
          </p:cNvSpPr>
          <p:nvPr>
            <p:ph sz="quarter" idx="1"/>
          </p:nvPr>
        </p:nvSpPr>
        <p:spPr/>
        <p:txBody>
          <a:bodyPr>
            <a:normAutofit lnSpcReduction="10000"/>
          </a:bodyPr>
          <a:lstStyle/>
          <a:p>
            <a:r>
              <a:rPr lang="x-none" dirty="0" smtClean="0"/>
              <a:t>Процена дисграфичних форми у рукопису обележава се словом </a:t>
            </a:r>
            <a:r>
              <a:rPr lang="en-US" dirty="0" smtClean="0"/>
              <a:t>D</a:t>
            </a:r>
            <a:r>
              <a:rPr lang="x-none" dirty="0" smtClean="0"/>
              <a:t>.Има 25 обележја.Подељени су у 3 групе:</a:t>
            </a:r>
          </a:p>
          <a:p>
            <a:pPr>
              <a:buNone/>
            </a:pPr>
            <a:r>
              <a:rPr lang="x-none" b="1" dirty="0" smtClean="0"/>
              <a:t>    </a:t>
            </a:r>
            <a:r>
              <a:rPr lang="x-none" dirty="0" smtClean="0"/>
              <a:t>1</a:t>
            </a:r>
            <a:r>
              <a:rPr lang="x-none" b="1" dirty="0" smtClean="0"/>
              <a:t>. Лоша просторна организованост рукописа у целини- 7 обележја</a:t>
            </a:r>
          </a:p>
          <a:p>
            <a:pPr>
              <a:buNone/>
            </a:pPr>
            <a:r>
              <a:rPr lang="x-none" b="1" dirty="0" smtClean="0"/>
              <a:t>    </a:t>
            </a:r>
            <a:r>
              <a:rPr lang="x-none" dirty="0" smtClean="0"/>
              <a:t>2</a:t>
            </a:r>
            <a:r>
              <a:rPr lang="x-none" b="1" dirty="0" smtClean="0"/>
              <a:t>. Неспретно извођење низа слова- 13 обележја</a:t>
            </a:r>
          </a:p>
          <a:p>
            <a:pPr>
              <a:buNone/>
            </a:pPr>
            <a:r>
              <a:rPr lang="x-none" b="1" dirty="0" smtClean="0"/>
              <a:t>    </a:t>
            </a:r>
            <a:r>
              <a:rPr lang="x-none" dirty="0" smtClean="0"/>
              <a:t>3</a:t>
            </a:r>
            <a:r>
              <a:rPr lang="x-none" b="1" dirty="0" smtClean="0"/>
              <a:t>.Грешке у форми и пропорцији слова- 5 обележја</a:t>
            </a:r>
          </a:p>
          <a:p>
            <a:r>
              <a:rPr lang="x-none" dirty="0" smtClean="0"/>
              <a:t>Резултат од 19 поена означава дисграфичан рукопис</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a:bodyPr>
          <a:lstStyle/>
          <a:p>
            <a:r>
              <a:rPr lang="en-US" b="1" dirty="0" smtClean="0"/>
              <a:t>D-6 </a:t>
            </a:r>
            <a:r>
              <a:rPr lang="x-none" b="1" dirty="0" smtClean="0"/>
              <a:t>(1)</a:t>
            </a:r>
          </a:p>
          <a:p>
            <a:pPr>
              <a:buNone/>
            </a:pPr>
            <a:r>
              <a:rPr lang="x-none" b="1" dirty="0" smtClean="0"/>
              <a:t>   Неуједначен простор између речи.</a:t>
            </a:r>
          </a:p>
          <a:p>
            <a:pPr>
              <a:buNone/>
            </a:pPr>
            <a:r>
              <a:rPr lang="x-none" dirty="0" smtClean="0"/>
              <a:t>   Простор између речи је неуједначен.Негде је сасвим мали, речи стиснуте, негде је опет неумерено широк.</a:t>
            </a:r>
          </a:p>
          <a:p>
            <a:pPr>
              <a:buNone/>
            </a:pPr>
            <a:r>
              <a:rPr lang="x-none" dirty="0" smtClean="0"/>
              <a:t>    Оцена:</a:t>
            </a:r>
          </a:p>
          <a:p>
            <a:pPr>
              <a:buNone/>
            </a:pPr>
            <a:r>
              <a:rPr lang="x-none" dirty="0" smtClean="0"/>
              <a:t>   -Јасна неуједначеност                         </a:t>
            </a:r>
            <a:r>
              <a:rPr lang="en-US" dirty="0" smtClean="0"/>
              <a:t>            </a:t>
            </a:r>
            <a:r>
              <a:rPr lang="x-none" dirty="0" smtClean="0"/>
              <a:t> 1 поен</a:t>
            </a:r>
          </a:p>
          <a:p>
            <a:pPr>
              <a:buNone/>
            </a:pPr>
            <a:r>
              <a:rPr lang="x-none" dirty="0" smtClean="0"/>
              <a:t>   -Дискретна неуједначеност            </a:t>
            </a:r>
            <a:r>
              <a:rPr lang="en-US" dirty="0" smtClean="0"/>
              <a:t>          </a:t>
            </a:r>
            <a:r>
              <a:rPr lang="x-none" dirty="0" smtClean="0"/>
              <a:t>   0,5 поена</a:t>
            </a:r>
          </a:p>
          <a:p>
            <a:pPr>
              <a:buNone/>
            </a:pPr>
            <a:r>
              <a:rPr lang="x-none" dirty="0" smtClean="0"/>
              <a:t>   -Добра уједначеност простора између речи 0 поена</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a:bodyPr>
          <a:lstStyle/>
          <a:p>
            <a:r>
              <a:rPr lang="en-US" b="1" dirty="0" smtClean="0"/>
              <a:t>D</a:t>
            </a:r>
            <a:r>
              <a:rPr lang="x-none" b="1" dirty="0" smtClean="0"/>
              <a:t>-9(2)</a:t>
            </a:r>
          </a:p>
          <a:p>
            <a:pPr>
              <a:buNone/>
            </a:pPr>
            <a:r>
              <a:rPr lang="x-none" b="1" dirty="0" smtClean="0"/>
              <a:t>Ретуширана(поправљена)слова</a:t>
            </a:r>
          </a:p>
          <a:p>
            <a:pPr>
              <a:buNone/>
            </a:pPr>
            <a:r>
              <a:rPr lang="x-none" dirty="0" smtClean="0"/>
              <a:t>  </a:t>
            </a:r>
            <a:r>
              <a:rPr lang="en-US" dirty="0" smtClean="0"/>
              <a:t> </a:t>
            </a:r>
            <a:r>
              <a:rPr lang="x-none" dirty="0" smtClean="0"/>
              <a:t>Извесна </a:t>
            </a:r>
            <a:r>
              <a:rPr lang="x-none" sz="2600" dirty="0" smtClean="0"/>
              <a:t>слова</a:t>
            </a:r>
            <a:r>
              <a:rPr lang="x-none" dirty="0" smtClean="0"/>
              <a:t> или извесни делови поново су</a:t>
            </a:r>
          </a:p>
          <a:p>
            <a:pPr algn="just">
              <a:buNone/>
            </a:pPr>
            <a:r>
              <a:rPr lang="x-none" dirty="0" smtClean="0"/>
              <a:t>  </a:t>
            </a:r>
            <a:r>
              <a:rPr lang="en-US" dirty="0" smtClean="0"/>
              <a:t> </a:t>
            </a:r>
            <a:r>
              <a:rPr lang="x-none" dirty="0" smtClean="0"/>
              <a:t>написани преко већ написане линије.Исправљање</a:t>
            </a:r>
            <a:r>
              <a:rPr lang="en-US" dirty="0" smtClean="0"/>
              <a:t>  </a:t>
            </a:r>
            <a:r>
              <a:rPr lang="x-none" dirty="0" smtClean="0"/>
              <a:t>писањана писаног слова може бити боље или горе од раније написаног, то не утиче на оцењивање.</a:t>
            </a:r>
          </a:p>
          <a:p>
            <a:pPr algn="just">
              <a:buNone/>
            </a:pPr>
            <a:r>
              <a:rPr lang="x-none" dirty="0" smtClean="0"/>
              <a:t>Оцена:</a:t>
            </a:r>
          </a:p>
          <a:p>
            <a:pPr>
              <a:buNone/>
            </a:pPr>
            <a:r>
              <a:rPr lang="x-none" dirty="0" smtClean="0"/>
              <a:t>-најмање два јасно исправљена                1 поен</a:t>
            </a:r>
          </a:p>
          <a:p>
            <a:pPr>
              <a:buNone/>
            </a:pPr>
            <a:r>
              <a:rPr lang="x-none" dirty="0" smtClean="0"/>
              <a:t>-најмање један јасан вид исправљања    0,5 поена</a:t>
            </a:r>
          </a:p>
          <a:p>
            <a:pPr>
              <a:buNone/>
            </a:pPr>
            <a:r>
              <a:rPr lang="x-none" dirty="0" smtClean="0"/>
              <a:t>-ниједан јасан пример исправљања         0 поена</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b="1" dirty="0" smtClean="0"/>
              <a:t>D</a:t>
            </a:r>
            <a:r>
              <a:rPr lang="x-none" b="1" dirty="0" smtClean="0"/>
              <a:t>-22(1)</a:t>
            </a:r>
          </a:p>
          <a:p>
            <a:pPr>
              <a:buNone/>
            </a:pPr>
            <a:r>
              <a:rPr lang="x-none" b="1" dirty="0" smtClean="0"/>
              <a:t>    Лоши облици слова</a:t>
            </a:r>
          </a:p>
          <a:p>
            <a:pPr>
              <a:buNone/>
            </a:pPr>
            <a:r>
              <a:rPr lang="x-none" dirty="0" smtClean="0"/>
              <a:t>   Нека слова су деформисна.Има се утисак да је дете заборавило да пише праве облике слова, те је уместо њих написало неадекватне форме.</a:t>
            </a:r>
          </a:p>
          <a:p>
            <a:pPr>
              <a:buNone/>
            </a:pPr>
            <a:r>
              <a:rPr lang="x-none" dirty="0" smtClean="0"/>
              <a:t>    Оцена:</a:t>
            </a:r>
          </a:p>
          <a:p>
            <a:pPr>
              <a:buNone/>
            </a:pPr>
            <a:r>
              <a:rPr lang="x-none" dirty="0" smtClean="0"/>
              <a:t>   -Присуство чистих лоших облика        </a:t>
            </a:r>
            <a:r>
              <a:rPr lang="en-US" dirty="0" smtClean="0"/>
              <a:t>      </a:t>
            </a:r>
            <a:r>
              <a:rPr lang="x-none" dirty="0" smtClean="0"/>
              <a:t>  1 поен</a:t>
            </a:r>
          </a:p>
          <a:p>
            <a:pPr>
              <a:buNone/>
            </a:pPr>
            <a:r>
              <a:rPr lang="x-none" dirty="0" smtClean="0"/>
              <a:t>   -Дискретно присуство лоших облика </a:t>
            </a:r>
            <a:r>
              <a:rPr lang="en-US" dirty="0" smtClean="0"/>
              <a:t>    </a:t>
            </a:r>
            <a:r>
              <a:rPr lang="x-none" dirty="0" smtClean="0"/>
              <a:t> 0,5 поена</a:t>
            </a:r>
          </a:p>
          <a:p>
            <a:pPr>
              <a:buNone/>
            </a:pPr>
            <a:r>
              <a:rPr lang="x-none" dirty="0" smtClean="0"/>
              <a:t>   -Нема лоших облика слова                      </a:t>
            </a:r>
            <a:r>
              <a:rPr lang="en-US" dirty="0" smtClean="0"/>
              <a:t>  </a:t>
            </a:r>
            <a:r>
              <a:rPr lang="x-none" dirty="0" smtClean="0"/>
              <a:t>0  поена</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x-none" b="1" dirty="0" smtClean="0"/>
              <a:t>Процена нивоа дисграфичности:</a:t>
            </a:r>
          </a:p>
          <a:p>
            <a:pPr>
              <a:buNone/>
            </a:pPr>
            <a:r>
              <a:rPr lang="x-none" dirty="0" smtClean="0"/>
              <a:t>    -од 10 до 13,5 поена-ружан рукопис</a:t>
            </a:r>
          </a:p>
          <a:p>
            <a:pPr>
              <a:buNone/>
            </a:pPr>
            <a:r>
              <a:rPr lang="x-none" dirty="0" smtClean="0"/>
              <a:t>    -14 поена и више дисграфичан рукопис</a:t>
            </a:r>
          </a:p>
          <a:p>
            <a:pPr>
              <a:buNone/>
            </a:pPr>
            <a:r>
              <a:rPr lang="x-none" dirty="0" smtClean="0"/>
              <a:t>    -19 поена и више- изражен дисграфичан       рукопис</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pPr algn="just">
              <a:buNone/>
            </a:pPr>
            <a:r>
              <a:rPr lang="x-none" sz="2800" dirty="0" smtClean="0"/>
              <a:t>-Лака ментална ометеност се обично не</a:t>
            </a:r>
            <a:r>
              <a:rPr lang="en-US" sz="2800" dirty="0" smtClean="0"/>
              <a:t> </a:t>
            </a:r>
            <a:r>
              <a:rPr lang="x-none" sz="2800" dirty="0" smtClean="0"/>
              <a:t>препознаје док дете не крене у школу</a:t>
            </a:r>
          </a:p>
          <a:p>
            <a:pPr algn="just">
              <a:buNone/>
            </a:pPr>
            <a:r>
              <a:rPr lang="x-none" sz="2800" dirty="0" smtClean="0"/>
              <a:t>-Код многих особа  са ЛМО интелектуални учинак се повећава са годинама</a:t>
            </a:r>
          </a:p>
          <a:p>
            <a:pPr algn="just">
              <a:buNone/>
            </a:pPr>
            <a:r>
              <a:rPr lang="x-none" sz="2800" dirty="0" smtClean="0"/>
              <a:t>-Након завршетка школовања могу у одраслом добу да брину о себи и да сасвим добро функционишу у заједници</a:t>
            </a:r>
          </a:p>
          <a:p>
            <a:pPr algn="just">
              <a:buNone/>
            </a:pPr>
            <a:r>
              <a:rPr lang="x-none" sz="2800" dirty="0" smtClean="0"/>
              <a:t>-Истраживања су показала да је ЛМО најчешће повезана са сиромашном и нестимулативном средином током раног детињства</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x-none" dirty="0" smtClean="0">
                <a:solidFill>
                  <a:srgbClr val="C00000"/>
                </a:solidFill>
              </a:rPr>
              <a:t/>
            </a:r>
            <a:br>
              <a:rPr lang="x-none" dirty="0" smtClean="0">
                <a:solidFill>
                  <a:srgbClr val="C00000"/>
                </a:solidFill>
              </a:rPr>
            </a:br>
            <a:r>
              <a:rPr lang="x-none" dirty="0" smtClean="0">
                <a:solidFill>
                  <a:srgbClr val="C00000"/>
                </a:solidFill>
              </a:rPr>
              <a:t/>
            </a:r>
            <a:br>
              <a:rPr lang="x-none" dirty="0" smtClean="0">
                <a:solidFill>
                  <a:srgbClr val="C00000"/>
                </a:solidFill>
              </a:rPr>
            </a:br>
            <a:r>
              <a:rPr lang="x-none" dirty="0" smtClean="0">
                <a:solidFill>
                  <a:srgbClr val="C00000"/>
                </a:solidFill>
              </a:rPr>
              <a:t/>
            </a:r>
            <a:br>
              <a:rPr lang="x-none" dirty="0" smtClean="0">
                <a:solidFill>
                  <a:srgbClr val="C00000"/>
                </a:solidFill>
              </a:rPr>
            </a:br>
            <a:r>
              <a:rPr lang="x-none" b="1" dirty="0" smtClean="0">
                <a:solidFill>
                  <a:srgbClr val="C00000"/>
                </a:solidFill>
              </a:rPr>
              <a:t>Обележја дисграфичног рукописа</a:t>
            </a:r>
            <a:r>
              <a:rPr lang="x-none" b="1" dirty="0" smtClean="0"/>
              <a:t>:</a:t>
            </a:r>
            <a:endParaRPr lang="en-US" b="1" dirty="0"/>
          </a:p>
        </p:txBody>
      </p:sp>
      <p:sp>
        <p:nvSpPr>
          <p:cNvPr id="3" name="Content Placeholder 2"/>
          <p:cNvSpPr>
            <a:spLocks noGrp="1"/>
          </p:cNvSpPr>
          <p:nvPr>
            <p:ph sz="quarter" idx="1"/>
          </p:nvPr>
        </p:nvSpPr>
        <p:spPr/>
        <p:txBody>
          <a:bodyPr>
            <a:normAutofit/>
          </a:bodyPr>
          <a:lstStyle/>
          <a:p>
            <a:pPr>
              <a:buNone/>
            </a:pPr>
            <a:r>
              <a:rPr lang="x-none" dirty="0" smtClean="0">
                <a:solidFill>
                  <a:srgbClr val="C00000"/>
                </a:solidFill>
              </a:rPr>
              <a:t>  </a:t>
            </a:r>
            <a:r>
              <a:rPr lang="en-US" dirty="0" smtClean="0">
                <a:solidFill>
                  <a:srgbClr val="C00000"/>
                </a:solidFill>
              </a:rPr>
              <a:t> </a:t>
            </a:r>
            <a:r>
              <a:rPr lang="x-none" dirty="0" smtClean="0">
                <a:solidFill>
                  <a:srgbClr val="C00000"/>
                </a:solidFill>
              </a:rPr>
              <a:t>Обележја лоше просторне  организованости рукописа у целини:</a:t>
            </a:r>
          </a:p>
          <a:p>
            <a:r>
              <a:rPr lang="x-none" dirty="0" smtClean="0"/>
              <a:t>Умрљана целина</a:t>
            </a:r>
          </a:p>
          <a:p>
            <a:r>
              <a:rPr lang="x-none" dirty="0" smtClean="0"/>
              <a:t>Уломљен ред</a:t>
            </a:r>
          </a:p>
          <a:p>
            <a:r>
              <a:rPr lang="x-none" dirty="0" smtClean="0"/>
              <a:t>Таласаст ред</a:t>
            </a:r>
          </a:p>
          <a:p>
            <a:r>
              <a:rPr lang="x-none" dirty="0" smtClean="0"/>
              <a:t>Редови који силазе</a:t>
            </a:r>
          </a:p>
          <a:p>
            <a:r>
              <a:rPr lang="x-none" dirty="0" smtClean="0"/>
              <a:t>Стиснуте речи</a:t>
            </a:r>
          </a:p>
          <a:p>
            <a:r>
              <a:rPr lang="x-none" dirty="0" smtClean="0"/>
              <a:t>Неуједначен простор између речи</a:t>
            </a:r>
          </a:p>
          <a:p>
            <a:r>
              <a:rPr lang="x-none" dirty="0" smtClean="0"/>
              <a:t>Недостатак маргине</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85000" lnSpcReduction="20000"/>
          </a:bodyPr>
          <a:lstStyle/>
          <a:p>
            <a:pPr>
              <a:buNone/>
            </a:pPr>
            <a:r>
              <a:rPr lang="x-none" dirty="0" smtClean="0">
                <a:solidFill>
                  <a:srgbClr val="C00000"/>
                </a:solidFill>
              </a:rPr>
              <a:t>Обележја неспретности извођења низа слова:</a:t>
            </a:r>
          </a:p>
          <a:p>
            <a:r>
              <a:rPr lang="x-none" dirty="0" smtClean="0"/>
              <a:t>Линија је лошег квалитета</a:t>
            </a:r>
          </a:p>
          <a:p>
            <a:r>
              <a:rPr lang="x-none" dirty="0" smtClean="0"/>
              <a:t>Ретуширана(поправљена)слова</a:t>
            </a:r>
          </a:p>
          <a:p>
            <a:r>
              <a:rPr lang="x-none" dirty="0" smtClean="0"/>
              <a:t>Крмачење слова</a:t>
            </a:r>
          </a:p>
          <a:p>
            <a:r>
              <a:rPr lang="x-none" dirty="0" smtClean="0"/>
              <a:t>Кривљење слова</a:t>
            </a:r>
          </a:p>
          <a:p>
            <a:r>
              <a:rPr lang="x-none" dirty="0" smtClean="0"/>
              <a:t>Угласти лукови слова</a:t>
            </a:r>
          </a:p>
          <a:p>
            <a:r>
              <a:rPr lang="x-none" dirty="0" smtClean="0"/>
              <a:t>Тачке ,,заваривања’’</a:t>
            </a:r>
          </a:p>
          <a:p>
            <a:r>
              <a:rPr lang="x-none" dirty="0" smtClean="0"/>
              <a:t>Надолепљивање слова</a:t>
            </a:r>
          </a:p>
          <a:p>
            <a:r>
              <a:rPr lang="x-none" dirty="0" smtClean="0"/>
              <a:t>Сударање слова</a:t>
            </a:r>
          </a:p>
          <a:p>
            <a:r>
              <a:rPr lang="x-none" dirty="0" smtClean="0"/>
              <a:t>Неодмерен завршетак</a:t>
            </a:r>
          </a:p>
          <a:p>
            <a:r>
              <a:rPr lang="x-none" dirty="0" smtClean="0"/>
              <a:t>Неуједначеност величине слова</a:t>
            </a:r>
          </a:p>
          <a:p>
            <a:r>
              <a:rPr lang="x-none" dirty="0" smtClean="0"/>
              <a:t>Атрофична слова</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buNone/>
            </a:pPr>
            <a:r>
              <a:rPr lang="x-none" dirty="0" smtClean="0">
                <a:solidFill>
                  <a:srgbClr val="C00000"/>
                </a:solidFill>
              </a:rPr>
              <a:t>   Обележја поремећености рукописа по форми и пропорцијама:</a:t>
            </a:r>
          </a:p>
          <a:p>
            <a:r>
              <a:rPr lang="x-none" dirty="0" smtClean="0"/>
              <a:t>Слова су круто структурисана или сасвим овлаш написана</a:t>
            </a:r>
          </a:p>
          <a:p>
            <a:r>
              <a:rPr lang="x-none" dirty="0" smtClean="0"/>
              <a:t>Лоши облици слова</a:t>
            </a:r>
          </a:p>
          <a:p>
            <a:r>
              <a:rPr lang="x-none" dirty="0" smtClean="0"/>
              <a:t>Рукопис нескладно крупан или нескладно ситан</a:t>
            </a:r>
          </a:p>
          <a:p>
            <a:r>
              <a:rPr lang="x-none" dirty="0" smtClean="0"/>
              <a:t>Лоша пропорција зона рукописа</a:t>
            </a:r>
          </a:p>
          <a:p>
            <a:r>
              <a:rPr lang="x-none" dirty="0" smtClean="0"/>
              <a:t>Развучена или стиснута слова</a:t>
            </a:r>
          </a:p>
          <a:p>
            <a:pPr>
              <a:buNone/>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85000" lnSpcReduction="10000"/>
          </a:bodyPr>
          <a:lstStyle/>
          <a:p>
            <a:pPr>
              <a:buNone/>
            </a:pPr>
            <a:r>
              <a:rPr lang="x-none" dirty="0" smtClean="0">
                <a:solidFill>
                  <a:srgbClr val="C00000"/>
                </a:solidFill>
              </a:rPr>
              <a:t>    Дисграфије су класификоване у 4 основне групе:</a:t>
            </a:r>
          </a:p>
          <a:p>
            <a:pPr algn="just"/>
            <a:r>
              <a:rPr lang="x-none" b="1" dirty="0" smtClean="0"/>
              <a:t>Визуелне</a:t>
            </a:r>
            <a:r>
              <a:rPr lang="x-none" dirty="0" smtClean="0"/>
              <a:t> </a:t>
            </a:r>
            <a:r>
              <a:rPr lang="x-none" b="1" dirty="0" smtClean="0"/>
              <a:t>дисграфије</a:t>
            </a:r>
            <a:r>
              <a:rPr lang="x-none" dirty="0" smtClean="0"/>
              <a:t> настају услед измењене визуелне перцепције и дискриминације, просторне оријентације(најчешћи симптоми су недовољно уочавање разлика између слова сличних по облику, због чега долази до њихове замене)</a:t>
            </a:r>
          </a:p>
          <a:p>
            <a:pPr algn="just"/>
            <a:r>
              <a:rPr lang="x-none" b="1" dirty="0" smtClean="0"/>
              <a:t>Аудитивна</a:t>
            </a:r>
            <a:r>
              <a:rPr lang="x-none" dirty="0" smtClean="0"/>
              <a:t> </a:t>
            </a:r>
            <a:r>
              <a:rPr lang="x-none" b="1" dirty="0" smtClean="0"/>
              <a:t>дисграфија</a:t>
            </a:r>
            <a:r>
              <a:rPr lang="x-none" dirty="0" smtClean="0"/>
              <a:t> настаје услед неразвијеног фонемског слуха (долази до изражаја у диктату и свим облицима самосталног писања)</a:t>
            </a:r>
          </a:p>
          <a:p>
            <a:pPr algn="just"/>
            <a:r>
              <a:rPr lang="x-none" b="1" dirty="0" smtClean="0"/>
              <a:t>Језичке</a:t>
            </a:r>
            <a:r>
              <a:rPr lang="x-none" dirty="0" smtClean="0"/>
              <a:t> </a:t>
            </a:r>
            <a:r>
              <a:rPr lang="x-none" b="1" dirty="0" smtClean="0"/>
              <a:t>дисграфије</a:t>
            </a:r>
            <a:r>
              <a:rPr lang="x-none" dirty="0" smtClean="0"/>
              <a:t> у основи имају патолошки неразвијен говор</a:t>
            </a:r>
          </a:p>
          <a:p>
            <a:pPr algn="just"/>
            <a:r>
              <a:rPr lang="x-none" b="1" dirty="0" smtClean="0"/>
              <a:t>Графомоторне</a:t>
            </a:r>
            <a:r>
              <a:rPr lang="x-none" dirty="0" smtClean="0"/>
              <a:t> </a:t>
            </a:r>
            <a:r>
              <a:rPr lang="x-none" b="1" dirty="0" smtClean="0"/>
              <a:t>дисграфије</a:t>
            </a:r>
            <a:r>
              <a:rPr lang="x-none" dirty="0" smtClean="0"/>
              <a:t> проистичу из неразвијених и некоординисаних  графомоторних покрета руке.</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solidFill>
                <a:srgbClr val="C00000"/>
              </a:solidFill>
            </a:endParaRPr>
          </a:p>
        </p:txBody>
      </p:sp>
      <p:pic>
        <p:nvPicPr>
          <p:cNvPr id="1027" name="Picture 3" descr="C:\Users\Danijela\Desktop\20191125_143517.jpg"/>
          <p:cNvPicPr>
            <a:picLocks noGrp="1" noChangeAspect="1" noChangeArrowheads="1"/>
          </p:cNvPicPr>
          <p:nvPr>
            <p:ph sz="quarter" idx="1"/>
          </p:nvPr>
        </p:nvPicPr>
        <p:blipFill>
          <a:blip r:embed="rId2" cstate="print"/>
          <a:stretch>
            <a:fillRect/>
          </a:stretch>
        </p:blipFill>
        <p:spPr bwMode="auto">
          <a:xfrm>
            <a:off x="667544" y="1626927"/>
            <a:ext cx="7772400" cy="4372495"/>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Danijela\Desktop\20191125_140026.jpg"/>
          <p:cNvPicPr>
            <a:picLocks noGrp="1" noChangeAspect="1" noChangeArrowheads="1"/>
          </p:cNvPicPr>
          <p:nvPr>
            <p:ph sz="quarter" idx="1"/>
          </p:nvPr>
        </p:nvPicPr>
        <p:blipFill>
          <a:blip r:embed="rId2" cstate="print"/>
          <a:stretch>
            <a:fillRect/>
          </a:stretch>
        </p:blipFill>
        <p:spPr bwMode="auto">
          <a:xfrm>
            <a:off x="667544" y="1626927"/>
            <a:ext cx="7772400" cy="4372495"/>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x-none" b="1" dirty="0" smtClean="0">
                <a:solidFill>
                  <a:srgbClr val="FF0000"/>
                </a:solidFill>
              </a:rPr>
              <a:t>Препоруке за рад са децом са тешкоћама у читању и писању:</a:t>
            </a:r>
            <a:endParaRPr lang="en-US" b="1" dirty="0">
              <a:solidFill>
                <a:srgbClr val="FF0000"/>
              </a:solidFill>
            </a:endParaRPr>
          </a:p>
        </p:txBody>
      </p:sp>
      <p:sp>
        <p:nvSpPr>
          <p:cNvPr id="3" name="Content Placeholder 2"/>
          <p:cNvSpPr>
            <a:spLocks noGrp="1"/>
          </p:cNvSpPr>
          <p:nvPr>
            <p:ph sz="quarter" idx="1"/>
          </p:nvPr>
        </p:nvSpPr>
        <p:spPr/>
        <p:txBody>
          <a:bodyPr>
            <a:normAutofit fontScale="92500" lnSpcReduction="10000"/>
          </a:bodyPr>
          <a:lstStyle/>
          <a:p>
            <a:r>
              <a:rPr lang="x-none" dirty="0" smtClean="0"/>
              <a:t>Планирање довољно времена за усвајање појединих тема</a:t>
            </a:r>
          </a:p>
          <a:p>
            <a:r>
              <a:rPr lang="x-none" dirty="0" smtClean="0"/>
              <a:t>Дати предност усменим облицима у поучавању и проверавању знања</a:t>
            </a:r>
          </a:p>
          <a:p>
            <a:r>
              <a:rPr lang="x-none" dirty="0" smtClean="0"/>
              <a:t>Систематски проверавати да ли је дете разумело садржаје, појмове и дефениције</a:t>
            </a:r>
          </a:p>
          <a:p>
            <a:r>
              <a:rPr lang="x-none" dirty="0" smtClean="0"/>
              <a:t>Дати додатно објашњење ако је потребно</a:t>
            </a:r>
          </a:p>
          <a:p>
            <a:r>
              <a:rPr lang="x-none" dirty="0" smtClean="0"/>
              <a:t>Поделити задатке на више фаза</a:t>
            </a:r>
          </a:p>
          <a:p>
            <a:r>
              <a:rPr lang="x-none" dirty="0" smtClean="0"/>
              <a:t>Задавати мање задатака</a:t>
            </a:r>
          </a:p>
          <a:p>
            <a:r>
              <a:rPr lang="x-none" dirty="0" smtClean="0"/>
              <a:t>Писмено решавање задатака не треба временски ограничавати</a:t>
            </a:r>
          </a:p>
          <a:p>
            <a:pPr>
              <a:buNone/>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x-none" dirty="0" smtClean="0"/>
              <a:t>Избегавати ангажовање детета у активностима као што су:читање на глас или писање на табли пред целим одељењем(осим ако дете изрази жељу)</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x-none" b="1" dirty="0" smtClean="0">
                <a:solidFill>
                  <a:srgbClr val="C00000"/>
                </a:solidFill>
              </a:rPr>
              <a:t>Дислексија/перемећај способности читања или неразумевања прочитаног</a:t>
            </a:r>
            <a:endParaRPr lang="en-US" b="1" dirty="0">
              <a:solidFill>
                <a:srgbClr val="C00000"/>
              </a:solidFill>
            </a:endParaRPr>
          </a:p>
        </p:txBody>
      </p:sp>
      <p:sp>
        <p:nvSpPr>
          <p:cNvPr id="3" name="Content Placeholder 2"/>
          <p:cNvSpPr>
            <a:spLocks noGrp="1"/>
          </p:cNvSpPr>
          <p:nvPr>
            <p:ph sz="quarter" idx="1"/>
          </p:nvPr>
        </p:nvSpPr>
        <p:spPr/>
        <p:txBody>
          <a:bodyPr>
            <a:normAutofit/>
          </a:bodyPr>
          <a:lstStyle/>
          <a:p>
            <a:pPr>
              <a:buNone/>
            </a:pPr>
            <a:r>
              <a:rPr lang="en-US" dirty="0" smtClean="0">
                <a:solidFill>
                  <a:srgbClr val="C00000"/>
                </a:solidFill>
              </a:rPr>
              <a:t>    </a:t>
            </a:r>
            <a:r>
              <a:rPr lang="x-none" dirty="0" smtClean="0">
                <a:solidFill>
                  <a:srgbClr val="C00000"/>
                </a:solidFill>
              </a:rPr>
              <a:t>Начин процене способности читања</a:t>
            </a:r>
          </a:p>
          <a:p>
            <a:r>
              <a:rPr lang="x-none" dirty="0" smtClean="0"/>
              <a:t> Испитанику дајемо текст из читанке или лектире који одговара његовом узрасту.</a:t>
            </a:r>
          </a:p>
          <a:p>
            <a:r>
              <a:rPr lang="x-none" dirty="0" smtClean="0"/>
              <a:t>Текст треба да је увек непознат.</a:t>
            </a:r>
          </a:p>
          <a:p>
            <a:r>
              <a:rPr lang="x-none" dirty="0" smtClean="0"/>
              <a:t>Читање траје 5 минута.</a:t>
            </a:r>
          </a:p>
          <a:p>
            <a:pPr algn="just"/>
            <a:r>
              <a:rPr lang="x-none" dirty="0" smtClean="0"/>
              <a:t>Током читања бележимо само оне испаде који су типични, не понављају се, а чим се понављају представљају једно обележје начина читања.</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x-none" b="1" dirty="0" smtClean="0">
                <a:solidFill>
                  <a:srgbClr val="C00000"/>
                </a:solidFill>
              </a:rPr>
              <a:t>Деца са поремећајима из спектра аутизма</a:t>
            </a:r>
            <a:endParaRPr lang="en-US" b="1" dirty="0">
              <a:solidFill>
                <a:srgbClr val="C00000"/>
              </a:solidFill>
            </a:endParaRPr>
          </a:p>
        </p:txBody>
      </p:sp>
      <p:sp>
        <p:nvSpPr>
          <p:cNvPr id="3" name="Content Placeholder 2"/>
          <p:cNvSpPr>
            <a:spLocks noGrp="1"/>
          </p:cNvSpPr>
          <p:nvPr>
            <p:ph sz="quarter" idx="1"/>
          </p:nvPr>
        </p:nvSpPr>
        <p:spPr/>
        <p:txBody>
          <a:bodyPr>
            <a:normAutofit fontScale="92500" lnSpcReduction="20000"/>
          </a:bodyPr>
          <a:lstStyle/>
          <a:p>
            <a:r>
              <a:rPr lang="x-none" dirty="0" smtClean="0"/>
              <a:t>Имају тешкоће у успостављању комуникације(вербалне и невербалне) и социјалних вештина</a:t>
            </a:r>
          </a:p>
          <a:p>
            <a:r>
              <a:rPr lang="x-none" dirty="0" smtClean="0"/>
              <a:t>Карактерише их краткотрајна и лабилна пажња</a:t>
            </a:r>
          </a:p>
          <a:p>
            <a:r>
              <a:rPr lang="x-none" dirty="0" smtClean="0"/>
              <a:t>Већином су усмерени на своје потребе</a:t>
            </a:r>
          </a:p>
          <a:p>
            <a:r>
              <a:rPr lang="x-none" dirty="0" smtClean="0"/>
              <a:t>Код њих је присутан  немир који се испољава у виду стереотипних покрета(,,лепршање’’, трчање у круг, понављање истих речи)</a:t>
            </a:r>
          </a:p>
          <a:p>
            <a:r>
              <a:rPr lang="x-none" dirty="0" smtClean="0"/>
              <a:t>На наше захтеве и покушаје успостављања комуникације не реагују.У свет се укључују само када им је нешто потребно и тај моменат треба искористити, јер смо тада примећени  и можемо започети комуникацију са дететом</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b="1" dirty="0" smtClean="0">
                <a:solidFill>
                  <a:srgbClr val="C00000"/>
                </a:solidFill>
              </a:rPr>
              <a:t>Препоруке за рад  </a:t>
            </a:r>
            <a:endParaRPr lang="en-US" b="1" dirty="0">
              <a:solidFill>
                <a:srgbClr val="C00000"/>
              </a:solidFill>
            </a:endParaRPr>
          </a:p>
        </p:txBody>
      </p:sp>
      <p:sp>
        <p:nvSpPr>
          <p:cNvPr id="3" name="Content Placeholder 2"/>
          <p:cNvSpPr>
            <a:spLocks noGrp="1"/>
          </p:cNvSpPr>
          <p:nvPr>
            <p:ph sz="quarter" idx="1"/>
          </p:nvPr>
        </p:nvSpPr>
        <p:spPr/>
        <p:txBody>
          <a:bodyPr>
            <a:normAutofit lnSpcReduction="10000"/>
          </a:bodyPr>
          <a:lstStyle/>
          <a:p>
            <a:r>
              <a:rPr lang="x-none" dirty="0" smtClean="0"/>
              <a:t>Теоријске садржаје сажети на најбитније</a:t>
            </a:r>
          </a:p>
          <a:p>
            <a:r>
              <a:rPr lang="x-none" dirty="0" smtClean="0"/>
              <a:t>Садржаје приближити детету на очигледан и једноставан начин</a:t>
            </a:r>
          </a:p>
          <a:p>
            <a:r>
              <a:rPr lang="x-none" dirty="0" smtClean="0"/>
              <a:t>Наставне садржаје повезивати са свакодневним животом и искуством детета</a:t>
            </a:r>
          </a:p>
          <a:p>
            <a:r>
              <a:rPr lang="x-none" dirty="0" smtClean="0"/>
              <a:t>Давати детету једноставне задатке уз јасна образложења</a:t>
            </a:r>
          </a:p>
          <a:p>
            <a:r>
              <a:rPr lang="x-none" dirty="0" smtClean="0"/>
              <a:t>Обезбедити довољно времена за вежбање и понављање</a:t>
            </a:r>
          </a:p>
          <a:p>
            <a:r>
              <a:rPr lang="x-none" dirty="0" smtClean="0"/>
              <a:t>Што већа примена сликовног материјала</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x-none" dirty="0" smtClean="0"/>
              <a:t>Многа деца имају повишену осетљивост  на различите звукове, боје, текстуре или укусе који им могу изазвати бол или иритацију, тако да су често осетљива на звукове који су свакога дана присутни у учионици</a:t>
            </a:r>
          </a:p>
          <a:p>
            <a:r>
              <a:rPr lang="x-none" dirty="0" smtClean="0"/>
              <a:t>Опсесија или инсистирање на одређеним ритуалима</a:t>
            </a:r>
          </a:p>
          <a:p>
            <a:r>
              <a:rPr lang="x-none" dirty="0" smtClean="0"/>
              <a:t>Тешкоће у процени сопствене или туђе безбедности</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b="1" dirty="0" smtClean="0">
                <a:solidFill>
                  <a:srgbClr val="C00000"/>
                </a:solidFill>
              </a:rPr>
              <a:t>Како потешкоће утичу на децу у школи</a:t>
            </a:r>
            <a:endParaRPr lang="en-US" b="1" dirty="0">
              <a:solidFill>
                <a:srgbClr val="C00000"/>
              </a:solidFill>
            </a:endParaRPr>
          </a:p>
        </p:txBody>
      </p:sp>
      <p:sp>
        <p:nvSpPr>
          <p:cNvPr id="3" name="Content Placeholder 2"/>
          <p:cNvSpPr>
            <a:spLocks noGrp="1"/>
          </p:cNvSpPr>
          <p:nvPr>
            <p:ph sz="quarter" idx="1"/>
          </p:nvPr>
        </p:nvSpPr>
        <p:spPr/>
        <p:txBody>
          <a:bodyPr>
            <a:normAutofit fontScale="92500" lnSpcReduction="10000"/>
          </a:bodyPr>
          <a:lstStyle/>
          <a:p>
            <a:r>
              <a:rPr lang="x-none" dirty="0" smtClean="0"/>
              <a:t>Недостатак разумевања онога што је речено</a:t>
            </a:r>
          </a:p>
          <a:p>
            <a:r>
              <a:rPr lang="x-none" dirty="0" smtClean="0"/>
              <a:t>Слабију способност слушања и слабију пажњу</a:t>
            </a:r>
          </a:p>
          <a:p>
            <a:r>
              <a:rPr lang="x-none" dirty="0" smtClean="0"/>
              <a:t>Усмереност на то  да раде оно што желе, а не оно што се од њих тражи</a:t>
            </a:r>
          </a:p>
          <a:p>
            <a:r>
              <a:rPr lang="x-none" dirty="0" smtClean="0"/>
              <a:t>Немогућност да се играју и да разумеју правила игара</a:t>
            </a:r>
          </a:p>
          <a:p>
            <a:r>
              <a:rPr lang="x-none" dirty="0" smtClean="0"/>
              <a:t>Учење напамет, без разумевања наученог</a:t>
            </a:r>
          </a:p>
          <a:p>
            <a:r>
              <a:rPr lang="x-none" dirty="0" smtClean="0"/>
              <a:t>Недостатак социјалне свести о другима и о томе</a:t>
            </a:r>
          </a:p>
          <a:p>
            <a:pPr algn="just">
              <a:buNone/>
            </a:pPr>
            <a:r>
              <a:rPr lang="x-none" dirty="0" smtClean="0"/>
              <a:t>    како неке реакције могу да утичу на друге особе.На  пример, могу да затворе врата другима ,,испред носа’’, а да не примете да су то учинили</a:t>
            </a:r>
          </a:p>
          <a:p>
            <a:pPr>
              <a:buNone/>
            </a:pPr>
            <a:endParaRPr lang="x-none" dirty="0" smtClean="0"/>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a:bodyPr>
          <a:lstStyle/>
          <a:p>
            <a:r>
              <a:rPr lang="x-none" dirty="0" smtClean="0"/>
              <a:t>Узнемиреност коју је тешко контролисати</a:t>
            </a:r>
          </a:p>
          <a:p>
            <a:r>
              <a:rPr lang="x-none" dirty="0" smtClean="0"/>
              <a:t>Инсистирање да се ствари раде на одређен начин</a:t>
            </a:r>
          </a:p>
          <a:p>
            <a:r>
              <a:rPr lang="x-none" dirty="0" smtClean="0"/>
              <a:t>Развијање зависности о неким одраслим особама или рутинама</a:t>
            </a:r>
          </a:p>
          <a:p>
            <a:r>
              <a:rPr lang="x-none" dirty="0" smtClean="0"/>
              <a:t>Инсистирање да буде на челу или на крају реда, седење на одређеном месту</a:t>
            </a:r>
          </a:p>
          <a:p>
            <a:r>
              <a:rPr lang="x-none" dirty="0" smtClean="0"/>
              <a:t>Немогућност да се пази на друге, на пример, неразумевање зашто је лоше бацити песак у лице</a:t>
            </a:r>
          </a:p>
          <a:p>
            <a:r>
              <a:rPr lang="x-none" dirty="0" smtClean="0"/>
              <a:t>Показивање узнемирености ако је неко други или он сам погрешио</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just"/>
            <a:r>
              <a:rPr lang="x-none" dirty="0" smtClean="0"/>
              <a:t>У  дугорочном планирању образовних програма  треба се концентрисати на оне области  у којима ће, на основу комплексне процене, дете са аутизмом  бити </a:t>
            </a:r>
            <a:r>
              <a:rPr lang="x-none" b="1" dirty="0" smtClean="0"/>
              <a:t>успешно</a:t>
            </a:r>
            <a:r>
              <a:rPr lang="x-none" dirty="0" smtClean="0"/>
              <a:t>, јер инсистирање на областима која су теже савладива ствара фрустрације и изазива непожењна понашања</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b="1" dirty="0" smtClean="0">
                <a:solidFill>
                  <a:srgbClr val="C00000"/>
                </a:solidFill>
              </a:rPr>
              <a:t>Препоруке за рад</a:t>
            </a:r>
            <a:endParaRPr lang="en-US" b="1" dirty="0">
              <a:solidFill>
                <a:srgbClr val="C00000"/>
              </a:solidFill>
            </a:endParaRPr>
          </a:p>
        </p:txBody>
      </p:sp>
      <p:sp>
        <p:nvSpPr>
          <p:cNvPr id="3" name="Content Placeholder 2"/>
          <p:cNvSpPr>
            <a:spLocks noGrp="1"/>
          </p:cNvSpPr>
          <p:nvPr>
            <p:ph sz="quarter" idx="1"/>
          </p:nvPr>
        </p:nvSpPr>
        <p:spPr/>
        <p:txBody>
          <a:bodyPr>
            <a:normAutofit/>
          </a:bodyPr>
          <a:lstStyle/>
          <a:p>
            <a:r>
              <a:rPr lang="x-none" dirty="0" smtClean="0"/>
              <a:t>Обезбедите место за рад у мирном делу учионице</a:t>
            </a:r>
          </a:p>
          <a:p>
            <a:r>
              <a:rPr lang="x-none" dirty="0" smtClean="0"/>
              <a:t>Развијање и коришћење распореда и планова (чичак трака, симболи, фотографије, цртежи...)</a:t>
            </a:r>
          </a:p>
          <a:p>
            <a:r>
              <a:rPr lang="x-none" dirty="0" smtClean="0"/>
              <a:t>Постепено продужавајте време које проводи у самосталном раду</a:t>
            </a:r>
          </a:p>
          <a:p>
            <a:r>
              <a:rPr lang="x-none" dirty="0" smtClean="0"/>
              <a:t>Дајте му довољно задатака да би попунио задато време</a:t>
            </a:r>
          </a:p>
          <a:p>
            <a:r>
              <a:rPr lang="x-none" dirty="0" smtClean="0"/>
              <a:t>Некада им је потребна мотивишућа награда</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x-none" b="1" dirty="0" smtClean="0">
                <a:solidFill>
                  <a:srgbClr val="C00000"/>
                </a:solidFill>
              </a:rPr>
              <a:t>Учење деце са потешкоћама из спектра аутизма да читају</a:t>
            </a:r>
            <a:endParaRPr lang="en-US" b="1" dirty="0">
              <a:solidFill>
                <a:srgbClr val="C00000"/>
              </a:solidFill>
            </a:endParaRPr>
          </a:p>
        </p:txBody>
      </p:sp>
      <p:sp>
        <p:nvSpPr>
          <p:cNvPr id="3" name="Content Placeholder 2"/>
          <p:cNvSpPr>
            <a:spLocks noGrp="1"/>
          </p:cNvSpPr>
          <p:nvPr>
            <p:ph sz="quarter" idx="1"/>
          </p:nvPr>
        </p:nvSpPr>
        <p:spPr/>
        <p:txBody>
          <a:bodyPr>
            <a:normAutofit lnSpcReduction="10000"/>
          </a:bodyPr>
          <a:lstStyle/>
          <a:p>
            <a:pPr algn="just"/>
            <a:r>
              <a:rPr lang="x-none" dirty="0" smtClean="0"/>
              <a:t>Ако дете зна неке књиге напамет, фотокопирајте </a:t>
            </a:r>
            <a:r>
              <a:rPr lang="x-none" b="1" dirty="0" smtClean="0"/>
              <a:t>слике из књига</a:t>
            </a:r>
            <a:r>
              <a:rPr lang="x-none" dirty="0" smtClean="0"/>
              <a:t>, поделите реченице на речи, исеците их и тражите од њега да од тих речи поново направи исте реченице и да вам их прочита</a:t>
            </a:r>
          </a:p>
          <a:p>
            <a:pPr algn="just"/>
            <a:r>
              <a:rPr lang="x-none" dirty="0" smtClean="0"/>
              <a:t>Можете направити књигу са фотографијама  чланова породице или нечега што дете воли, и учити дете да </a:t>
            </a:r>
            <a:r>
              <a:rPr lang="x-none" b="1" dirty="0" smtClean="0"/>
              <a:t>повезује одговарајућу реч или назив са сваком фотографијом</a:t>
            </a:r>
          </a:p>
          <a:p>
            <a:pPr algn="just"/>
            <a:r>
              <a:rPr lang="x-none" dirty="0" smtClean="0"/>
              <a:t>Када дете научи да чита неке речи, радите на гласовима првих слова речи</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x-none" b="1" dirty="0" smtClean="0">
                <a:solidFill>
                  <a:srgbClr val="C00000"/>
                </a:solidFill>
              </a:rPr>
              <a:t>Хиперкинетички синдром/поремећај пажње</a:t>
            </a:r>
            <a:endParaRPr lang="en-US" b="1" dirty="0">
              <a:solidFill>
                <a:srgbClr val="C00000"/>
              </a:solidFill>
            </a:endParaRPr>
          </a:p>
        </p:txBody>
      </p:sp>
      <p:sp>
        <p:nvSpPr>
          <p:cNvPr id="3" name="Content Placeholder 2"/>
          <p:cNvSpPr>
            <a:spLocks noGrp="1"/>
          </p:cNvSpPr>
          <p:nvPr>
            <p:ph sz="quarter" idx="1"/>
          </p:nvPr>
        </p:nvSpPr>
        <p:spPr/>
        <p:txBody>
          <a:bodyPr>
            <a:normAutofit/>
          </a:bodyPr>
          <a:lstStyle/>
          <a:p>
            <a:pPr algn="just"/>
            <a:r>
              <a:rPr lang="x-none" dirty="0" smtClean="0"/>
              <a:t>Деца немају стрпљења, веома им је тешко да сачекају свој ред при уласку у учионицу, аутобус...</a:t>
            </a:r>
          </a:p>
          <a:p>
            <a:r>
              <a:rPr lang="x-none" dirty="0" smtClean="0"/>
              <a:t>Често се врпоље, лупкају ногом, премештају се или устају</a:t>
            </a:r>
          </a:p>
          <a:p>
            <a:r>
              <a:rPr lang="x-none" dirty="0" smtClean="0"/>
              <a:t>Често их занима више ствари у исто време</a:t>
            </a:r>
          </a:p>
          <a:p>
            <a:pPr algn="just"/>
            <a:r>
              <a:rPr lang="x-none" dirty="0" smtClean="0"/>
              <a:t>Заборављају да ураде свакодневне стари, попут домаћих задатака, често губе и своје личне ствари</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b="1" dirty="0" smtClean="0">
                <a:solidFill>
                  <a:srgbClr val="C00000"/>
                </a:solidFill>
              </a:rPr>
              <a:t>Препоруке за рад:</a:t>
            </a:r>
            <a:endParaRPr lang="en-US" b="1" dirty="0">
              <a:solidFill>
                <a:srgbClr val="C00000"/>
              </a:solidFill>
            </a:endParaRPr>
          </a:p>
        </p:txBody>
      </p:sp>
      <p:sp>
        <p:nvSpPr>
          <p:cNvPr id="3" name="Content Placeholder 2"/>
          <p:cNvSpPr>
            <a:spLocks noGrp="1"/>
          </p:cNvSpPr>
          <p:nvPr>
            <p:ph sz="quarter" idx="1"/>
          </p:nvPr>
        </p:nvSpPr>
        <p:spPr/>
        <p:txBody>
          <a:bodyPr/>
          <a:lstStyle/>
          <a:p>
            <a:r>
              <a:rPr lang="x-none" dirty="0" smtClean="0"/>
              <a:t>Упознавање са дневним распоредом и задужењима</a:t>
            </a:r>
          </a:p>
          <a:p>
            <a:r>
              <a:rPr lang="x-none" dirty="0" smtClean="0"/>
              <a:t>Смењивање различитих активности</a:t>
            </a:r>
          </a:p>
          <a:p>
            <a:r>
              <a:rPr lang="x-none" dirty="0" smtClean="0"/>
              <a:t>Стварање мирног простора за рад</a:t>
            </a:r>
          </a:p>
          <a:p>
            <a:r>
              <a:rPr lang="x-none" dirty="0" smtClean="0"/>
              <a:t>Давање кратких и јасних упутстава за рад</a:t>
            </a:r>
          </a:p>
          <a:p>
            <a:r>
              <a:rPr lang="x-none" dirty="0" smtClean="0"/>
              <a:t>Допуњавање вербалних инструкција визуелним и писаним упутствима</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x-none" dirty="0" smtClean="0"/>
              <a:t>Усвајати само једно писмо и само штампана слова како би се олакшало описмењавање</a:t>
            </a:r>
          </a:p>
          <a:p>
            <a:r>
              <a:rPr lang="x-none" dirty="0" smtClean="0"/>
              <a:t>Прилагодити учење способностима детета</a:t>
            </a:r>
          </a:p>
          <a:p>
            <a:r>
              <a:rPr lang="x-none" dirty="0" smtClean="0"/>
              <a:t>Не постављати високе захтеве</a:t>
            </a:r>
          </a:p>
          <a:p>
            <a:endParaRPr lang="x-none" dirty="0" smtClean="0"/>
          </a:p>
          <a:p>
            <a:endParaRPr lang="x-none" dirty="0" smtClean="0"/>
          </a:p>
          <a:p>
            <a:pPr>
              <a:buNone/>
            </a:pPr>
            <a:endParaRPr lang="x-none" dirty="0" smtClean="0"/>
          </a:p>
          <a:p>
            <a:pPr>
              <a:buNone/>
            </a:pPr>
            <a:r>
              <a:rPr lang="x-none" dirty="0" smtClean="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Danijela\Desktop\slike\20191121_150037.jpg"/>
          <p:cNvPicPr>
            <a:picLocks noGrp="1" noChangeAspect="1" noChangeArrowheads="1"/>
          </p:cNvPicPr>
          <p:nvPr>
            <p:ph sz="quarter" idx="1"/>
          </p:nvPr>
        </p:nvPicPr>
        <p:blipFill>
          <a:blip r:embed="rId2" cstate="print"/>
          <a:stretch>
            <a:fillRect/>
          </a:stretch>
        </p:blipFill>
        <p:spPr bwMode="auto">
          <a:xfrm>
            <a:off x="667544" y="1626927"/>
            <a:ext cx="7772400" cy="437249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Danijela\Desktop\20191121_160508.jpg"/>
          <p:cNvPicPr>
            <a:picLocks noGrp="1" noChangeAspect="1" noChangeArrowheads="1"/>
          </p:cNvPicPr>
          <p:nvPr>
            <p:ph sz="quarter" idx="1"/>
          </p:nvPr>
        </p:nvPicPr>
        <p:blipFill>
          <a:blip r:embed="rId2" cstate="print"/>
          <a:stretch>
            <a:fillRect/>
          </a:stretch>
        </p:blipFill>
        <p:spPr bwMode="auto">
          <a:xfrm>
            <a:off x="667544" y="1626927"/>
            <a:ext cx="7772400" cy="437249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Danijela\Desktop\slike\20191121_160459.jpg"/>
          <p:cNvPicPr>
            <a:picLocks noGrp="1" noChangeAspect="1" noChangeArrowheads="1"/>
          </p:cNvPicPr>
          <p:nvPr>
            <p:ph sz="quarter" idx="1"/>
          </p:nvPr>
        </p:nvPicPr>
        <p:blipFill>
          <a:blip r:embed="rId2" cstate="print"/>
          <a:stretch>
            <a:fillRect/>
          </a:stretch>
        </p:blipFill>
        <p:spPr bwMode="auto">
          <a:xfrm>
            <a:off x="667544" y="1626927"/>
            <a:ext cx="7772400" cy="437249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955</TotalTime>
  <Words>2165</Words>
  <Application>Microsoft Office PowerPoint</Application>
  <PresentationFormat>On-screen Show (4:3)</PresentationFormat>
  <Paragraphs>242</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Civic</vt:lpstr>
      <vt:lpstr>Начини унапређивања инклузивне праксе у основним школама и хоризонтално учење</vt:lpstr>
      <vt:lpstr>Деца са тешкоћама у интелектуалном функционисању</vt:lpstr>
      <vt:lpstr>Slide 3</vt:lpstr>
      <vt:lpstr>Slide 4</vt:lpstr>
      <vt:lpstr>Препоруке за рад  </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Физичке карактеристике деце са Дауновим синдромом</vt:lpstr>
      <vt:lpstr>Slide 21</vt:lpstr>
      <vt:lpstr>Препоруке у раду</vt:lpstr>
      <vt:lpstr>Дисграфија</vt:lpstr>
      <vt:lpstr>Анализа зрелости рукописа</vt:lpstr>
      <vt:lpstr>Slide 25</vt:lpstr>
      <vt:lpstr>Slide 26</vt:lpstr>
      <vt:lpstr>Slide 27</vt:lpstr>
      <vt:lpstr>Стандардни текст </vt:lpstr>
      <vt:lpstr>Slide 29</vt:lpstr>
      <vt:lpstr>Slide 30</vt:lpstr>
      <vt:lpstr>Скала за процену зрелости рукописа</vt:lpstr>
      <vt:lpstr>Slide 32</vt:lpstr>
      <vt:lpstr>Slide 33</vt:lpstr>
      <vt:lpstr>Slide 34</vt:lpstr>
      <vt:lpstr>Процена дисграфичних форми у рукопису</vt:lpstr>
      <vt:lpstr>Slide 36</vt:lpstr>
      <vt:lpstr>Slide 37</vt:lpstr>
      <vt:lpstr>Slide 38</vt:lpstr>
      <vt:lpstr>Slide 39</vt:lpstr>
      <vt:lpstr>   Обележја дисграфичног рукописа:</vt:lpstr>
      <vt:lpstr>Slide 41</vt:lpstr>
      <vt:lpstr>Slide 42</vt:lpstr>
      <vt:lpstr>Slide 43</vt:lpstr>
      <vt:lpstr>Slide 44</vt:lpstr>
      <vt:lpstr>Slide 45</vt:lpstr>
      <vt:lpstr>Препоруке за рад са децом са тешкоћама у читању и писању:</vt:lpstr>
      <vt:lpstr>Slide 47</vt:lpstr>
      <vt:lpstr>Дислексија/перемећај способности читања или неразумевања прочитаног</vt:lpstr>
      <vt:lpstr>Деца са поремећајима из спектра аутизма</vt:lpstr>
      <vt:lpstr>Slide 50</vt:lpstr>
      <vt:lpstr>Како потешкоће утичу на децу у школи</vt:lpstr>
      <vt:lpstr>Slide 52</vt:lpstr>
      <vt:lpstr>Slide 53</vt:lpstr>
      <vt:lpstr>Препоруке за рад</vt:lpstr>
      <vt:lpstr>Учење деце са потешкоћама из спектра аутизма да читају</vt:lpstr>
      <vt:lpstr>Хиперкинетички синдром/поремећај пажње</vt:lpstr>
      <vt:lpstr>Препоруке за рад:</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Danijela</dc:creator>
  <cp:lastModifiedBy>PETAR LEKOVIC</cp:lastModifiedBy>
  <cp:revision>100</cp:revision>
  <dcterms:created xsi:type="dcterms:W3CDTF">2019-11-19T20:40:44Z</dcterms:created>
  <dcterms:modified xsi:type="dcterms:W3CDTF">2019-12-10T07:18:54Z</dcterms:modified>
</cp:coreProperties>
</file>