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2" r:id="rId15"/>
    <p:sldId id="283" r:id="rId16"/>
    <p:sldId id="284" r:id="rId17"/>
    <p:sldId id="269" r:id="rId18"/>
    <p:sldId id="270" r:id="rId19"/>
    <p:sldId id="271" r:id="rId20"/>
    <p:sldId id="272" r:id="rId21"/>
    <p:sldId id="273" r:id="rId22"/>
    <p:sldId id="274" r:id="rId23"/>
    <p:sldId id="275" r:id="rId24"/>
    <p:sldId id="276" r:id="rId25"/>
    <p:sldId id="277" r:id="rId26"/>
    <p:sldId id="285" r:id="rId27"/>
    <p:sldId id="278" r:id="rId28"/>
    <p:sldId id="279" r:id="rId29"/>
    <p:sldId id="280" r:id="rId30"/>
    <p:sldId id="286" r:id="rId31"/>
    <p:sldId id="287" r:id="rId32"/>
    <p:sldId id="291" r:id="rId33"/>
    <p:sldId id="289" r:id="rId34"/>
    <p:sldId id="290" r:id="rId35"/>
    <p:sldId id="281" r:id="rId36"/>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07" autoAdjust="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5C688-6EBB-4BDB-8291-8FCFFC40AC3E}" type="datetimeFigureOut">
              <a:rPr lang="sr-Latn-RS" smtClean="0"/>
              <a:t>12.3.2022.</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82262-22B4-4610-A9EA-405965DD39BD}" type="slidenum">
              <a:rPr lang="sr-Latn-RS" smtClean="0"/>
              <a:t>‹#›</a:t>
            </a:fld>
            <a:endParaRPr lang="sr-Latn-RS"/>
          </a:p>
        </p:txBody>
      </p:sp>
    </p:spTree>
    <p:extLst>
      <p:ext uri="{BB962C8B-B14F-4D97-AF65-F5344CB8AC3E}">
        <p14:creationId xmlns:p14="http://schemas.microsoft.com/office/powerpoint/2010/main" val="231678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01982262-22B4-4610-A9EA-405965DD39BD}" type="slidenum">
              <a:rPr lang="sr-Latn-RS" smtClean="0"/>
              <a:t>26</a:t>
            </a:fld>
            <a:endParaRPr lang="sr-Latn-RS"/>
          </a:p>
        </p:txBody>
      </p:sp>
    </p:spTree>
    <p:extLst>
      <p:ext uri="{BB962C8B-B14F-4D97-AF65-F5344CB8AC3E}">
        <p14:creationId xmlns:p14="http://schemas.microsoft.com/office/powerpoint/2010/main" val="128853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01982262-22B4-4610-A9EA-405965DD39BD}" type="slidenum">
              <a:rPr lang="sr-Latn-RS" smtClean="0"/>
              <a:t>31</a:t>
            </a:fld>
            <a:endParaRPr lang="sr-Latn-RS"/>
          </a:p>
        </p:txBody>
      </p:sp>
    </p:spTree>
    <p:extLst>
      <p:ext uri="{BB962C8B-B14F-4D97-AF65-F5344CB8AC3E}">
        <p14:creationId xmlns:p14="http://schemas.microsoft.com/office/powerpoint/2010/main" val="62780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830862A-384F-4B92-90BC-472AFE7E4B8B}" type="datetimeFigureOut">
              <a:rPr lang="sr-Latn-RS" smtClean="0"/>
              <a:t>12.3.2022.</a:t>
            </a:fld>
            <a:endParaRPr lang="sr-Latn-R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sr-Latn-R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C211EC4-7E06-4A78-A214-78BAB285AF31}" type="slidenum">
              <a:rPr lang="sr-Latn-RS" smtClean="0"/>
              <a:t>‹#›</a:t>
            </a:fld>
            <a:endParaRPr lang="sr-Latn-R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C211EC4-7E06-4A78-A214-78BAB285AF31}"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C211EC4-7E06-4A78-A214-78BAB285AF31}"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C211EC4-7E06-4A78-A214-78BAB285AF31}" type="slidenum">
              <a:rPr lang="sr-Latn-RS" smtClean="0"/>
              <a:t>‹#›</a:t>
            </a:fld>
            <a:endParaRPr lang="sr-Latn-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C211EC4-7E06-4A78-A214-78BAB285AF31}" type="slidenum">
              <a:rPr lang="sr-Latn-RS" smtClean="0"/>
              <a:t>‹#›</a:t>
            </a:fld>
            <a:endParaRPr lang="sr-Latn-R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FC211EC4-7E06-4A78-A214-78BAB285AF31}" type="slidenum">
              <a:rPr lang="sr-Latn-RS" smtClean="0"/>
              <a:t>‹#›</a:t>
            </a:fld>
            <a:endParaRPr lang="sr-Latn-R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FC211EC4-7E06-4A78-A214-78BAB285AF31}"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FC211EC4-7E06-4A78-A214-78BAB285AF31}"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FC211EC4-7E06-4A78-A214-78BAB285AF31}"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7" name="Slide Number Placeholder 6"/>
          <p:cNvSpPr>
            <a:spLocks noGrp="1"/>
          </p:cNvSpPr>
          <p:nvPr>
            <p:ph type="sldNum" sz="quarter" idx="12"/>
          </p:nvPr>
        </p:nvSpPr>
        <p:spPr/>
        <p:txBody>
          <a:bodyPr/>
          <a:lstStyle/>
          <a:p>
            <a:fld id="{FC211EC4-7E06-4A78-A214-78BAB285AF31}" type="slidenum">
              <a:rPr lang="sr-Latn-RS" smtClean="0"/>
              <a:t>‹#›</a:t>
            </a:fld>
            <a:endParaRPr lang="sr-Latn-R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sr-Latn-R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0862A-384F-4B92-90BC-472AFE7E4B8B}" type="datetimeFigureOut">
              <a:rPr lang="sr-Latn-RS" smtClean="0"/>
              <a:t>12.3.2022.</a:t>
            </a:fld>
            <a:endParaRPr lang="sr-Latn-R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sr-Latn-RS"/>
          </a:p>
        </p:txBody>
      </p:sp>
      <p:sp>
        <p:nvSpPr>
          <p:cNvPr id="7" name="Slide Number Placeholder 6"/>
          <p:cNvSpPr>
            <a:spLocks noGrp="1"/>
          </p:cNvSpPr>
          <p:nvPr>
            <p:ph type="sldNum" sz="quarter" idx="12"/>
          </p:nvPr>
        </p:nvSpPr>
        <p:spPr/>
        <p:txBody>
          <a:bodyPr/>
          <a:lstStyle/>
          <a:p>
            <a:fld id="{FC211EC4-7E06-4A78-A214-78BAB285AF31}" type="slidenum">
              <a:rPr lang="sr-Latn-RS" smtClean="0"/>
              <a:t>‹#›</a:t>
            </a:fld>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830862A-384F-4B92-90BC-472AFE7E4B8B}" type="datetimeFigureOut">
              <a:rPr lang="sr-Latn-RS" smtClean="0"/>
              <a:t>12.3.2022.</a:t>
            </a:fld>
            <a:endParaRPr lang="sr-Latn-R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sr-Latn-R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C211EC4-7E06-4A78-A214-78BAB285AF31}" type="slidenum">
              <a:rPr lang="sr-Latn-RS" smtClean="0"/>
              <a:t>‹#›</a:t>
            </a:fld>
            <a:endParaRPr lang="sr-Latn-R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r-Cyrl-RS" sz="4800" dirty="0" smtClean="0">
                <a:latin typeface="Times New Roman" pitchFamily="18" charset="0"/>
                <a:cs typeface="Times New Roman" pitchFamily="18" charset="0"/>
              </a:rPr>
              <a:t>Ресурси и производња</a:t>
            </a:r>
            <a:endParaRPr lang="sr-Latn-RS" sz="4800" dirty="0">
              <a:latin typeface="Times New Roman" pitchFamily="18" charset="0"/>
              <a:cs typeface="Times New Roman" pitchFamily="18" charset="0"/>
            </a:endParaRPr>
          </a:p>
        </p:txBody>
      </p:sp>
      <p:sp>
        <p:nvSpPr>
          <p:cNvPr id="3" name="Subtitle 2"/>
          <p:cNvSpPr>
            <a:spLocks noGrp="1"/>
          </p:cNvSpPr>
          <p:nvPr>
            <p:ph type="subTitle" idx="1"/>
          </p:nvPr>
        </p:nvSpPr>
        <p:spPr>
          <a:xfrm>
            <a:off x="4932040" y="4725144"/>
            <a:ext cx="3309803" cy="1260629"/>
          </a:xfrm>
        </p:spPr>
        <p:txBody>
          <a:bodyPr>
            <a:normAutofit/>
          </a:bodyPr>
          <a:lstStyle/>
          <a:p>
            <a:r>
              <a:rPr lang="sr-Cyrl-RS" sz="2800" dirty="0" smtClean="0">
                <a:latin typeface="Times New Roman" pitchFamily="18" charset="0"/>
                <a:cs typeface="Times New Roman" pitchFamily="18" charset="0"/>
              </a:rPr>
              <a:t>Марко Ђоковић</a:t>
            </a:r>
            <a:endParaRPr lang="sr-Latn-RS" sz="2800"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2670" t="24947" r="4603" b="32204"/>
          <a:stretch/>
        </p:blipFill>
        <p:spPr>
          <a:xfrm>
            <a:off x="21998" y="0"/>
            <a:ext cx="4464496" cy="34384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43" y="3933056"/>
            <a:ext cx="4008606" cy="2520280"/>
          </a:xfrm>
          <a:prstGeom prst="rect">
            <a:avLst/>
          </a:prstGeom>
        </p:spPr>
      </p:pic>
    </p:spTree>
    <p:extLst>
      <p:ext uri="{BB962C8B-B14F-4D97-AF65-F5344CB8AC3E}">
        <p14:creationId xmlns:p14="http://schemas.microsoft.com/office/powerpoint/2010/main" val="1972801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40768"/>
            <a:ext cx="6777317" cy="4491861"/>
          </a:xfrm>
        </p:spPr>
        <p:txBody>
          <a:bodyPr/>
          <a:lstStyle/>
          <a:p>
            <a:r>
              <a:rPr lang="sr-Cyrl-RS" sz="1800" dirty="0">
                <a:latin typeface="Times New Roman" pitchFamily="18" charset="0"/>
                <a:cs typeface="Times New Roman" pitchFamily="18" charset="0"/>
              </a:rPr>
              <a:t>Материјали се према пореклу деле на: природне и вештачке.</a:t>
            </a:r>
          </a:p>
          <a:p>
            <a:r>
              <a:rPr lang="sr-Cyrl-RS" sz="1800" dirty="0">
                <a:latin typeface="Times New Roman" pitchFamily="18" charset="0"/>
                <a:cs typeface="Times New Roman" pitchFamily="18" charset="0"/>
              </a:rPr>
              <a:t>Природни материјали су материјали који се могу наћи у природи и који се у таквом облику користе</a:t>
            </a:r>
          </a:p>
          <a:p>
            <a:r>
              <a:rPr lang="sr-Cyrl-RS" sz="1800" dirty="0">
                <a:latin typeface="Times New Roman" pitchFamily="18" charset="0"/>
                <a:cs typeface="Times New Roman" pitchFamily="18" charset="0"/>
              </a:rPr>
              <a:t>Вештачки материјали су материјали који су настали применом одређених хемијских и технолошких поступака.</a:t>
            </a:r>
          </a:p>
          <a:p>
            <a:endParaRPr lang="en-US" dirty="0"/>
          </a:p>
          <a:p>
            <a:endParaRPr lang="sr-Latn-RS" dirty="0"/>
          </a:p>
        </p:txBody>
      </p:sp>
      <p:pic>
        <p:nvPicPr>
          <p:cNvPr id="4" name="Content Placeholder 4" descr="Diagram&#10;&#10;Description automatically generated">
            <a:extLst>
              <a:ext uri="{FF2B5EF4-FFF2-40B4-BE49-F238E27FC236}">
                <a16:creationId xmlns="" xmlns:a16="http://schemas.microsoft.com/office/drawing/2014/main" xmlns:lc="http://schemas.openxmlformats.org/drawingml/2006/lockedCanvas" id="{23D502A0-CA1E-4A98-8B27-79CBCE89F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212976"/>
            <a:ext cx="5904656" cy="3217021"/>
          </a:xfrm>
          <a:prstGeom prst="rect">
            <a:avLst/>
          </a:prstGeom>
        </p:spPr>
      </p:pic>
      <p:sp>
        <p:nvSpPr>
          <p:cNvPr id="2" name="TextBox 1"/>
          <p:cNvSpPr txBox="1"/>
          <p:nvPr/>
        </p:nvSpPr>
        <p:spPr>
          <a:xfrm>
            <a:off x="2123728" y="764704"/>
            <a:ext cx="4176464" cy="461665"/>
          </a:xfrm>
          <a:prstGeom prst="rect">
            <a:avLst/>
          </a:prstGeom>
          <a:noFill/>
        </p:spPr>
        <p:txBody>
          <a:bodyPr wrap="square" rtlCol="0">
            <a:spAutoFit/>
          </a:bodyPr>
          <a:lstStyle/>
          <a:p>
            <a:pPr algn="ctr"/>
            <a:r>
              <a:rPr lang="sr-Cyrl-RS" sz="2400" dirty="0" smtClean="0">
                <a:solidFill>
                  <a:srgbClr val="FF0000"/>
                </a:solidFill>
                <a:latin typeface="Times New Roman" pitchFamily="18" charset="0"/>
                <a:cs typeface="Times New Roman" pitchFamily="18" charset="0"/>
              </a:rPr>
              <a:t>Врсте и својства материјала</a:t>
            </a:r>
            <a:endParaRPr lang="sr-Latn-R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729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17160"/>
          </a:xfrm>
        </p:spPr>
        <p:txBody>
          <a:bodyPr>
            <a:normAutofit/>
          </a:bodyPr>
          <a:lstStyle/>
          <a:p>
            <a:pPr algn="ctr"/>
            <a:r>
              <a:rPr lang="sr-Cyrl-RS" sz="2800" dirty="0" smtClean="0">
                <a:solidFill>
                  <a:srgbClr val="FF0000"/>
                </a:solidFill>
                <a:latin typeface="Times New Roman" pitchFamily="18" charset="0"/>
                <a:cs typeface="Times New Roman" pitchFamily="18" charset="0"/>
              </a:rPr>
              <a:t>Основна својства материјала</a:t>
            </a:r>
            <a:endParaRPr lang="sr-Latn-R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sr-Cyrl-RS" sz="1800" dirty="0" smtClean="0">
                <a:latin typeface="Times New Roman" pitchFamily="18" charset="0"/>
                <a:cs typeface="Times New Roman" pitchFamily="18" charset="0"/>
              </a:rPr>
              <a:t>Физичка својства су она која материјали испољавају услед деловања природних утицаја воде, звука, топлоте, сила Земљине теже. У њих се убрајау боја, порозност, влажност, проводљивост звука, проводљивост топлоте, тачка топљења, густина, специфична тежина.</a:t>
            </a:r>
          </a:p>
          <a:p>
            <a:r>
              <a:rPr lang="sr-Cyrl-RS" sz="1800" dirty="0" smtClean="0">
                <a:latin typeface="Times New Roman" pitchFamily="18" charset="0"/>
                <a:cs typeface="Times New Roman" pitchFamily="18" charset="0"/>
              </a:rPr>
              <a:t>Хемијства својства зависе од хемијског састава материјала и огледају се у понашању материјала под хемијским утицајима.</a:t>
            </a:r>
          </a:p>
          <a:p>
            <a:r>
              <a:rPr lang="sr-Cyrl-RS" sz="1800" dirty="0" smtClean="0">
                <a:latin typeface="Times New Roman" pitchFamily="18" charset="0"/>
                <a:cs typeface="Times New Roman" pitchFamily="18" charset="0"/>
              </a:rPr>
              <a:t>Механичким својствима описују се понашања материјала када су изложени утицајима који желе да им промене облик. Ту спадају чврстоћа, тврдоћа, отпорност на хабање, жилавост, цепљивост, еластичност.</a:t>
            </a:r>
            <a:endParaRPr lang="sr-Latn-RS" sz="1800" dirty="0">
              <a:latin typeface="Times New Roman" pitchFamily="18" charset="0"/>
              <a:cs typeface="Times New Roman" pitchFamily="18" charset="0"/>
            </a:endParaRPr>
          </a:p>
        </p:txBody>
      </p:sp>
    </p:spTree>
    <p:extLst>
      <p:ext uri="{BB962C8B-B14F-4D97-AF65-F5344CB8AC3E}">
        <p14:creationId xmlns:p14="http://schemas.microsoft.com/office/powerpoint/2010/main" val="3662981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9128"/>
          </a:xfrm>
        </p:spPr>
        <p:txBody>
          <a:bodyPr>
            <a:normAutofit fontScale="90000"/>
          </a:bodyPr>
          <a:lstStyle/>
          <a:p>
            <a:pPr algn="ctr"/>
            <a:r>
              <a:rPr lang="sr-Cyrl-RS" sz="3600" dirty="0" smtClean="0">
                <a:solidFill>
                  <a:srgbClr val="FF0000"/>
                </a:solidFill>
                <a:latin typeface="Times New Roman" pitchFamily="18" charset="0"/>
                <a:cs typeface="Times New Roman" pitchFamily="18" charset="0"/>
              </a:rPr>
              <a:t>Управљање отпадом</a:t>
            </a:r>
            <a:endParaRPr lang="sr-Latn-R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3608" y="1700808"/>
            <a:ext cx="6777317" cy="4464496"/>
          </a:xfrm>
        </p:spPr>
        <p:txBody>
          <a:bodyPr>
            <a:normAutofit/>
          </a:bodyPr>
          <a:lstStyle/>
          <a:p>
            <a:r>
              <a:rPr lang="sr-Cyrl-RS" sz="1800" dirty="0" smtClean="0">
                <a:latin typeface="Times New Roman" pitchFamily="18" charset="0"/>
                <a:cs typeface="Times New Roman" pitchFamily="18" charset="0"/>
              </a:rPr>
              <a:t>Отпад је свака материја или предмет које власник одбаци зато што му више не требају или зато што су постали неупотребљиви променом својстава због којих их је користио.</a:t>
            </a:r>
          </a:p>
          <a:p>
            <a:r>
              <a:rPr lang="sr-Cyrl-RS" sz="1800" dirty="0" smtClean="0">
                <a:latin typeface="Times New Roman" pitchFamily="18" charset="0"/>
                <a:cs typeface="Times New Roman" pitchFamily="18" charset="0"/>
              </a:rPr>
              <a:t>План управљаља отпадом одређује низ активности које се предузимају у поступању са отпадом.</a:t>
            </a:r>
          </a:p>
          <a:p>
            <a:r>
              <a:rPr lang="sr-Cyrl-RS" sz="1800" dirty="0" smtClean="0">
                <a:latin typeface="Times New Roman" pitchFamily="18" charset="0"/>
                <a:cs typeface="Times New Roman" pitchFamily="18" charset="0"/>
              </a:rPr>
              <a:t>1. Сакупљање отпада</a:t>
            </a:r>
          </a:p>
          <a:p>
            <a:r>
              <a:rPr lang="sr-Cyrl-RS" sz="1800" dirty="0" smtClean="0">
                <a:latin typeface="Times New Roman" pitchFamily="18" charset="0"/>
                <a:cs typeface="Times New Roman" pitchFamily="18" charset="0"/>
              </a:rPr>
              <a:t>2. Транспорт отпада</a:t>
            </a:r>
          </a:p>
          <a:p>
            <a:r>
              <a:rPr lang="sr-Cyrl-RS" sz="1800" dirty="0" smtClean="0">
                <a:latin typeface="Times New Roman" pitchFamily="18" charset="0"/>
                <a:cs typeface="Times New Roman" pitchFamily="18" charset="0"/>
              </a:rPr>
              <a:t>3. Третман отпада</a:t>
            </a:r>
          </a:p>
          <a:p>
            <a:r>
              <a:rPr lang="sr-Cyrl-RS" sz="1800" dirty="0" smtClean="0">
                <a:latin typeface="Times New Roman" pitchFamily="18" charset="0"/>
                <a:cs typeface="Times New Roman" pitchFamily="18" charset="0"/>
              </a:rPr>
              <a:t>4. Одлагање отпада- место одлагања на површини земље или испод земље назива се депонија.</a:t>
            </a:r>
            <a:endParaRPr lang="sr-Latn-R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630" y="4797152"/>
            <a:ext cx="2743200" cy="1622439"/>
          </a:xfrm>
          <a:prstGeom prst="rect">
            <a:avLst/>
          </a:prstGeom>
        </p:spPr>
      </p:pic>
    </p:spTree>
    <p:extLst>
      <p:ext uri="{BB962C8B-B14F-4D97-AF65-F5344CB8AC3E}">
        <p14:creationId xmlns:p14="http://schemas.microsoft.com/office/powerpoint/2010/main" val="1366541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027664"/>
            <a:ext cx="3168352" cy="673144"/>
          </a:xfrm>
        </p:spPr>
        <p:txBody>
          <a:bodyPr>
            <a:normAutofit fontScale="90000"/>
          </a:bodyPr>
          <a:lstStyle/>
          <a:p>
            <a:pPr algn="ctr"/>
            <a:r>
              <a:rPr lang="sr-Cyrl-RS" dirty="0" smtClean="0">
                <a:solidFill>
                  <a:srgbClr val="FF0000"/>
                </a:solidFill>
                <a:latin typeface="Times New Roman" pitchFamily="18" charset="0"/>
                <a:cs typeface="Times New Roman" pitchFamily="18" charset="0"/>
              </a:rPr>
              <a:t>Рециклажа</a:t>
            </a:r>
            <a:endParaRPr lang="sr-Latn-R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988840"/>
            <a:ext cx="6777317" cy="4392488"/>
          </a:xfrm>
        </p:spPr>
        <p:txBody>
          <a:bodyPr>
            <a:normAutofit/>
          </a:bodyPr>
          <a:lstStyle/>
          <a:p>
            <a:r>
              <a:rPr lang="sr-Cyrl-RS" sz="1800" dirty="0" smtClean="0">
                <a:latin typeface="Times New Roman" pitchFamily="18" charset="0"/>
                <a:cs typeface="Times New Roman" pitchFamily="18" charset="0"/>
              </a:rPr>
              <a:t>Рециклажа је процес у коме се материјалу из отпада дају таква својства да може поново да се врати у процес производње, или да се користи за добијање енергије. Осим што се смањује количина отпада, рециклажом се остварује: </a:t>
            </a:r>
          </a:p>
          <a:p>
            <a:r>
              <a:rPr lang="sr-Cyrl-RS" sz="1800" dirty="0" smtClean="0">
                <a:solidFill>
                  <a:srgbClr val="FF0000"/>
                </a:solidFill>
                <a:latin typeface="Times New Roman" pitchFamily="18" charset="0"/>
                <a:cs typeface="Times New Roman" pitchFamily="18" charset="0"/>
              </a:rPr>
              <a:t>Уштеда материјала,</a:t>
            </a:r>
          </a:p>
          <a:p>
            <a:r>
              <a:rPr lang="sr-Cyrl-RS" sz="1800" dirty="0" smtClean="0">
                <a:solidFill>
                  <a:srgbClr val="FF0000"/>
                </a:solidFill>
                <a:latin typeface="Times New Roman" pitchFamily="18" charset="0"/>
                <a:cs typeface="Times New Roman" pitchFamily="18" charset="0"/>
              </a:rPr>
              <a:t>Уштеда енергије,</a:t>
            </a:r>
          </a:p>
          <a:p>
            <a:r>
              <a:rPr lang="sr-Cyrl-RS" sz="1800" dirty="0" smtClean="0">
                <a:solidFill>
                  <a:srgbClr val="FF0000"/>
                </a:solidFill>
                <a:latin typeface="Times New Roman" pitchFamily="18" charset="0"/>
                <a:cs typeface="Times New Roman" pitchFamily="18" charset="0"/>
              </a:rPr>
              <a:t>Заштита животне средине.</a:t>
            </a:r>
          </a:p>
          <a:p>
            <a:pPr marL="68580" indent="0">
              <a:buNone/>
            </a:pPr>
            <a:endParaRPr lang="sr-Cyrl-RS" sz="1800" dirty="0" smtClean="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4337783"/>
            <a:ext cx="4464496" cy="18958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3702"/>
            <a:ext cx="2386455" cy="1696219"/>
          </a:xfrm>
          <a:prstGeom prst="rect">
            <a:avLst/>
          </a:prstGeom>
        </p:spPr>
      </p:pic>
    </p:spTree>
    <p:extLst>
      <p:ext uri="{BB962C8B-B14F-4D97-AF65-F5344CB8AC3E}">
        <p14:creationId xmlns:p14="http://schemas.microsoft.com/office/powerpoint/2010/main" val="2289011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92696"/>
            <a:ext cx="6777317" cy="5400600"/>
          </a:xfrm>
        </p:spPr>
        <p:txBody>
          <a:bodyPr>
            <a:noAutofit/>
          </a:bodyPr>
          <a:lstStyle/>
          <a:p>
            <a:r>
              <a:rPr lang="sr-Cyrl-RS" sz="1800" dirty="0" smtClean="0">
                <a:latin typeface="Times New Roman" pitchFamily="18" charset="0"/>
                <a:cs typeface="Times New Roman" pitchFamily="18" charset="0"/>
              </a:rPr>
              <a:t>Рециклирањем папира чувамо шуме, јер јез за производњу папира, који се добија од целулозе из дрвета, потребно да се посече много стабла. Папир може више пута да се рециклира.</a:t>
            </a:r>
          </a:p>
          <a:p>
            <a:r>
              <a:rPr lang="sr-Cyrl-RS" sz="1800" dirty="0" smtClean="0">
                <a:latin typeface="Times New Roman" pitchFamily="18" charset="0"/>
                <a:cs typeface="Times New Roman" pitchFamily="18" charset="0"/>
              </a:rPr>
              <a:t>Одбачени папир који није пластифициран и остане само отпад разложиће се у природи или на некој депонији за месец дана.</a:t>
            </a:r>
          </a:p>
          <a:p>
            <a:r>
              <a:rPr lang="sr-Cyrl-RS" sz="1800" dirty="0" smtClean="0">
                <a:latin typeface="Times New Roman" pitchFamily="18" charset="0"/>
                <a:cs typeface="Times New Roman" pitchFamily="18" charset="0"/>
              </a:rPr>
              <a:t>Пластика је материјал који се добија из нафте. Производи од пластике, нарочито амбалажа и пластичне кесе су веома заступљени у нашем свакодневном животу и садржани у отпаду који одстрањујемо. Разградња неких врста пластике траје и више стотина година, што доводи до нагомилавања ове врсте отпада.</a:t>
            </a:r>
          </a:p>
          <a:p>
            <a:r>
              <a:rPr lang="sr-Cyrl-RS" sz="1800" dirty="0" smtClean="0">
                <a:latin typeface="Times New Roman" pitchFamily="18" charset="0"/>
                <a:cs typeface="Times New Roman" pitchFamily="18" charset="0"/>
              </a:rPr>
              <a:t>При уништавању пластике спаљивањем троши се велика енергија и ослобађају штетне материје. Због тога треба избегавати коришћење пластичне амбалаже која не може да се рециклира. На пластичној амбалажи за воду коју купујемо, сокове, уља и амбалажи прехрамбених производа, такозваној </a:t>
            </a:r>
            <a:r>
              <a:rPr lang="en-US" sz="1800" dirty="0" smtClean="0">
                <a:latin typeface="Times New Roman" pitchFamily="18" charset="0"/>
                <a:cs typeface="Times New Roman" pitchFamily="18" charset="0"/>
              </a:rPr>
              <a:t>PET </a:t>
            </a:r>
            <a:r>
              <a:rPr lang="sr-Cyrl-RS" sz="1800" dirty="0" smtClean="0">
                <a:latin typeface="Times New Roman" pitchFamily="18" charset="0"/>
                <a:cs typeface="Times New Roman" pitchFamily="18" charset="0"/>
              </a:rPr>
              <a:t>амбалажи, налази се ознака рециклажа. То значи да ту амбалажу треба скупљати и не одстрањивати је као отпад.</a:t>
            </a:r>
          </a:p>
          <a:p>
            <a:endParaRPr lang="sr-Latn-RS" sz="1800" dirty="0">
              <a:latin typeface="Times New Roman" pitchFamily="18" charset="0"/>
              <a:cs typeface="Times New Roman" pitchFamily="18" charset="0"/>
            </a:endParaRPr>
          </a:p>
        </p:txBody>
      </p:sp>
    </p:spTree>
    <p:extLst>
      <p:ext uri="{BB962C8B-B14F-4D97-AF65-F5344CB8AC3E}">
        <p14:creationId xmlns:p14="http://schemas.microsoft.com/office/powerpoint/2010/main" val="137690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484784"/>
            <a:ext cx="6777317" cy="4347845"/>
          </a:xfrm>
        </p:spPr>
        <p:txBody>
          <a:bodyPr>
            <a:normAutofit/>
          </a:bodyPr>
          <a:lstStyle/>
          <a:p>
            <a:r>
              <a:rPr lang="sr-Cyrl-RS" sz="1800" dirty="0">
                <a:latin typeface="Times New Roman" pitchFamily="18" charset="0"/>
                <a:cs typeface="Times New Roman" pitchFamily="18" charset="0"/>
              </a:rPr>
              <a:t>Стакло се производи од природних материјала, па његовом рециклажом штедимо њихове залихе. У производњи стакла се користи велика количина енергије и загађује ваздух штетним гасовима. Стаклене флаше које се нађу на депонији никада се неће разградити</a:t>
            </a:r>
            <a:r>
              <a:rPr lang="sr-Cyrl-RS" sz="1800" dirty="0" smtClean="0">
                <a:latin typeface="Times New Roman" pitchFamily="18" charset="0"/>
                <a:cs typeface="Times New Roman" pitchFamily="18" charset="0"/>
              </a:rPr>
              <a:t>.</a:t>
            </a:r>
          </a:p>
          <a:p>
            <a:r>
              <a:rPr lang="sr-Cyrl-RS" sz="1800" dirty="0" smtClean="0">
                <a:latin typeface="Times New Roman" pitchFamily="18" charset="0"/>
                <a:cs typeface="Times New Roman" pitchFamily="18" charset="0"/>
              </a:rPr>
              <a:t>Рециклирањем електричног и електронског отпада се добијају многи хемијски елементи . Овај отпад спада у групу опасних отпада јер садржи велики број штетних елемената, који су пре свега штетни за здравље човека и загађују животну средину. У овај отпад се сврставају кућни апарати, мобилни телефони, опрема за расвету, електронске играчке и друго. Неки од ових предмета садрже метале који су изузетно вредни на тржишту: бакар, злато, олово.</a:t>
            </a:r>
            <a:endParaRPr lang="sr-Latn-R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88640"/>
            <a:ext cx="2745854" cy="13235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5013176"/>
            <a:ext cx="2095500" cy="1333500"/>
          </a:xfrm>
          <a:prstGeom prst="rect">
            <a:avLst/>
          </a:prstGeom>
        </p:spPr>
      </p:pic>
    </p:spTree>
    <p:extLst>
      <p:ext uri="{BB962C8B-B14F-4D97-AF65-F5344CB8AC3E}">
        <p14:creationId xmlns:p14="http://schemas.microsoft.com/office/powerpoint/2010/main" val="157626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40768"/>
            <a:ext cx="6777317" cy="4491861"/>
          </a:xfrm>
        </p:spPr>
        <p:txBody>
          <a:bodyPr>
            <a:normAutofit/>
          </a:bodyPr>
          <a:lstStyle/>
          <a:p>
            <a:r>
              <a:rPr lang="sr-Cyrl-RS" sz="1800" dirty="0" smtClean="0">
                <a:latin typeface="Times New Roman" pitchFamily="18" charset="0"/>
                <a:cs typeface="Times New Roman" pitchFamily="18" charset="0"/>
              </a:rPr>
              <a:t>Огрански производи чине већи део отпада који свакодневно одстрањујемо из нашег домаћинства. Овај део отпада може да се разгради природним биолошким процесом у коме бактерије и гљивице разграћују органски отпад. Тако настаје хумус.</a:t>
            </a:r>
          </a:p>
          <a:p>
            <a:r>
              <a:rPr lang="sr-Cyrl-RS" sz="1800" dirty="0" smtClean="0">
                <a:latin typeface="Times New Roman" pitchFamily="18" charset="0"/>
                <a:cs typeface="Times New Roman" pitchFamily="18" charset="0"/>
              </a:rPr>
              <a:t>Осим што је чист, овај процес је јефтин и безбедан.</a:t>
            </a:r>
            <a:endParaRPr lang="sr-Latn-R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56992"/>
            <a:ext cx="4250091" cy="2394038"/>
          </a:xfrm>
          <a:prstGeom prst="rect">
            <a:avLst/>
          </a:prstGeom>
        </p:spPr>
      </p:pic>
    </p:spTree>
    <p:extLst>
      <p:ext uri="{BB962C8B-B14F-4D97-AF65-F5344CB8AC3E}">
        <p14:creationId xmlns:p14="http://schemas.microsoft.com/office/powerpoint/2010/main" val="137785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340768"/>
            <a:ext cx="7056784" cy="4464496"/>
          </a:xfrm>
        </p:spPr>
      </p:pic>
    </p:spTree>
    <p:extLst>
      <p:ext uri="{BB962C8B-B14F-4D97-AF65-F5344CB8AC3E}">
        <p14:creationId xmlns:p14="http://schemas.microsoft.com/office/powerpoint/2010/main" val="2796343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7024744" cy="432048"/>
          </a:xfrm>
        </p:spPr>
        <p:txBody>
          <a:bodyPr>
            <a:normAutofit fontScale="90000"/>
          </a:bodyPr>
          <a:lstStyle/>
          <a:p>
            <a:pPr algn="ctr"/>
            <a:r>
              <a:rPr lang="sr-Cyrl-RS" sz="3200" dirty="0" smtClean="0">
                <a:solidFill>
                  <a:srgbClr val="FF0000"/>
                </a:solidFill>
                <a:latin typeface="Times New Roman" pitchFamily="18" charset="0"/>
                <a:cs typeface="Times New Roman" pitchFamily="18" charset="0"/>
              </a:rPr>
              <a:t>Заштита животне средине</a:t>
            </a:r>
            <a:endParaRPr lang="sr-Latn-R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340768"/>
            <a:ext cx="6777317" cy="4896544"/>
          </a:xfrm>
        </p:spPr>
        <p:txBody>
          <a:bodyPr>
            <a:noAutofit/>
          </a:bodyPr>
          <a:lstStyle/>
          <a:p>
            <a:r>
              <a:rPr lang="sr-Cyrl-RS" sz="1800" dirty="0" smtClean="0">
                <a:latin typeface="Times New Roman" pitchFamily="18" charset="0"/>
                <a:cs typeface="Times New Roman" pitchFamily="18" charset="0"/>
              </a:rPr>
              <a:t>Све активности које људи предузимају да би уклонили отпад и рециклирали оно што је могуће, имају за циљ заштиту животне средине.</a:t>
            </a:r>
          </a:p>
          <a:p>
            <a:r>
              <a:rPr lang="sr-Cyrl-RS" sz="1800" dirty="0" smtClean="0">
                <a:latin typeface="Times New Roman" pitchFamily="18" charset="0"/>
                <a:cs typeface="Times New Roman" pitchFamily="18" charset="0"/>
              </a:rPr>
              <a:t>Вода је извор живота за сва жива бића на нашој планети.</a:t>
            </a:r>
          </a:p>
          <a:p>
            <a:r>
              <a:rPr lang="sr-Cyrl-RS" sz="1800" dirty="0" smtClean="0">
                <a:latin typeface="Times New Roman" pitchFamily="18" charset="0"/>
                <a:cs typeface="Times New Roman" pitchFamily="18" charset="0"/>
              </a:rPr>
              <a:t>Велики проблем поред смањења количине воде, представља њена загађеност. Највећи загађивачи воде су фабрике које свој сирови отпад испуштају у реке.</a:t>
            </a:r>
          </a:p>
          <a:p>
            <a:r>
              <a:rPr lang="sr-Cyrl-RS" sz="1800" dirty="0" smtClean="0">
                <a:latin typeface="Times New Roman" pitchFamily="18" charset="0"/>
                <a:cs typeface="Times New Roman" pitchFamily="18" charset="0"/>
              </a:rPr>
              <a:t>Велику опасност за загађење воде представља и превелика употреба вештачког ђубрива које загађује земљиште.</a:t>
            </a:r>
          </a:p>
          <a:p>
            <a:r>
              <a:rPr lang="sr-Cyrl-RS" sz="1800" dirty="0" smtClean="0">
                <a:latin typeface="Times New Roman" pitchFamily="18" charset="0"/>
                <a:cs typeface="Times New Roman" pitchFamily="18" charset="0"/>
              </a:rPr>
              <a:t>Спречавање загађења воде захтева уграђивање постројења за пречишћавање отпадних вода пре него што буду спуштене у реке, као и уклањање свих предмета који се у рекама налазе.</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5072163"/>
            <a:ext cx="3600400" cy="1525190"/>
          </a:xfrm>
          <a:prstGeom prst="rect">
            <a:avLst/>
          </a:prstGeom>
        </p:spPr>
      </p:pic>
    </p:spTree>
    <p:extLst>
      <p:ext uri="{BB962C8B-B14F-4D97-AF65-F5344CB8AC3E}">
        <p14:creationId xmlns:p14="http://schemas.microsoft.com/office/powerpoint/2010/main" val="105371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484784"/>
            <a:ext cx="6777317" cy="4347845"/>
          </a:xfrm>
        </p:spPr>
        <p:txBody>
          <a:bodyPr>
            <a:normAutofit/>
          </a:bodyPr>
          <a:lstStyle/>
          <a:p>
            <a:r>
              <a:rPr lang="sr-Cyrl-RS" sz="1800" dirty="0" smtClean="0">
                <a:latin typeface="Times New Roman" pitchFamily="18" charset="0"/>
                <a:cs typeface="Times New Roman" pitchFamily="18" charset="0"/>
              </a:rPr>
              <a:t>Као и вода, ваздух је због кисеоника који садржи неопходан већини организама на планети.</a:t>
            </a:r>
          </a:p>
          <a:p>
            <a:r>
              <a:rPr lang="sr-Cyrl-RS" sz="1800" dirty="0" smtClean="0">
                <a:latin typeface="Times New Roman" pitchFamily="18" charset="0"/>
                <a:cs typeface="Times New Roman" pitchFamily="18" charset="0"/>
              </a:rPr>
              <a:t>Највећи загађивачи ваздуха су: отпадни гасови из индустрије и домаћинства, сагоревање горива моторних возила и хемијско запрашивање.</a:t>
            </a:r>
          </a:p>
          <a:p>
            <a:r>
              <a:rPr lang="sr-Cyrl-RS" sz="1800" dirty="0" smtClean="0">
                <a:latin typeface="Times New Roman" pitchFamily="18" charset="0"/>
                <a:cs typeface="Times New Roman" pitchFamily="18" charset="0"/>
              </a:rPr>
              <a:t>Обавезна мера у спречавању загађења ваздуха је уграђивање пречистача отпадних гасова у фабричка постројења.</a:t>
            </a:r>
            <a:endParaRPr lang="sr-Latn-R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861048"/>
            <a:ext cx="4325654" cy="2315138"/>
          </a:xfrm>
          <a:prstGeom prst="rect">
            <a:avLst/>
          </a:prstGeom>
        </p:spPr>
      </p:pic>
    </p:spTree>
    <p:extLst>
      <p:ext uri="{BB962C8B-B14F-4D97-AF65-F5344CB8AC3E}">
        <p14:creationId xmlns:p14="http://schemas.microsoft.com/office/powerpoint/2010/main" val="129757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844824"/>
            <a:ext cx="6777317" cy="3987805"/>
          </a:xfrm>
        </p:spPr>
        <p:txBody>
          <a:bodyPr/>
          <a:lstStyle/>
          <a:p>
            <a:r>
              <a:rPr lang="sr-Cyrl-RS" sz="2000" dirty="0" smtClean="0">
                <a:latin typeface="Times New Roman" pitchFamily="18" charset="0"/>
                <a:cs typeface="Times New Roman" pitchFamily="18" charset="0"/>
              </a:rPr>
              <a:t>Основни ресурси на Земљи су:</a:t>
            </a:r>
          </a:p>
          <a:p>
            <a:pPr>
              <a:buFont typeface="Wingdings" pitchFamily="2" charset="2"/>
              <a:buChar char="Ø"/>
            </a:pPr>
            <a:r>
              <a:rPr lang="sr-Cyrl-RS" sz="2000" dirty="0" smtClean="0">
                <a:latin typeface="Times New Roman" pitchFamily="18" charset="0"/>
                <a:cs typeface="Times New Roman" pitchFamily="18" charset="0"/>
              </a:rPr>
              <a:t>Материја</a:t>
            </a:r>
          </a:p>
          <a:p>
            <a:pPr>
              <a:buFont typeface="Wingdings" pitchFamily="2" charset="2"/>
              <a:buChar char="Ø"/>
            </a:pPr>
            <a:r>
              <a:rPr lang="sr-Cyrl-RS" sz="2000" dirty="0" smtClean="0">
                <a:latin typeface="Times New Roman" pitchFamily="18" charset="0"/>
                <a:cs typeface="Times New Roman" pitchFamily="18" charset="0"/>
              </a:rPr>
              <a:t>Енергија</a:t>
            </a:r>
          </a:p>
          <a:p>
            <a:pPr>
              <a:buFont typeface="Wingdings" pitchFamily="2" charset="2"/>
              <a:buChar char="Ø"/>
            </a:pPr>
            <a:r>
              <a:rPr lang="sr-Cyrl-RS" sz="2000" dirty="0" smtClean="0">
                <a:latin typeface="Times New Roman" pitchFamily="18" charset="0"/>
                <a:cs typeface="Times New Roman" pitchFamily="18" charset="0"/>
              </a:rPr>
              <a:t>Простор </a:t>
            </a:r>
          </a:p>
          <a:p>
            <a:pPr>
              <a:buFont typeface="Wingdings" pitchFamily="2" charset="2"/>
              <a:buChar char="Ø"/>
            </a:pPr>
            <a:r>
              <a:rPr lang="sr-Cyrl-RS" sz="2000" dirty="0" smtClean="0">
                <a:latin typeface="Times New Roman" pitchFamily="18" charset="0"/>
                <a:cs typeface="Times New Roman" pitchFamily="18" charset="0"/>
              </a:rPr>
              <a:t>Време</a:t>
            </a:r>
          </a:p>
          <a:p>
            <a:r>
              <a:rPr lang="sr-Cyrl-RS" sz="2000" dirty="0" smtClean="0">
                <a:latin typeface="Times New Roman" pitchFamily="18" charset="0"/>
                <a:cs typeface="Times New Roman" pitchFamily="18" charset="0"/>
              </a:rPr>
              <a:t>Захваљујући њима, људи, као и сва жива и нежива природа су настали и постоје.</a:t>
            </a:r>
          </a:p>
          <a:p>
            <a:r>
              <a:rPr lang="sr-Cyrl-RS" sz="2000" dirty="0" smtClean="0">
                <a:latin typeface="Times New Roman" pitchFamily="18" charset="0"/>
                <a:cs typeface="Times New Roman" pitchFamily="18" charset="0"/>
              </a:rPr>
              <a:t>Као извор енергије човек користи воду, ветар, сунце, угаљ, нафту, гас..</a:t>
            </a:r>
          </a:p>
          <a:p>
            <a:pPr marL="68580" indent="0">
              <a:buNone/>
            </a:pPr>
            <a:endParaRPr lang="sr-Cyrl-RS" dirty="0" smtClean="0"/>
          </a:p>
          <a:p>
            <a:pPr marL="0" indent="0">
              <a:buNone/>
            </a:pPr>
            <a:endParaRPr lang="sr-Latn-R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454" t="19952" r="11515" b="28306"/>
          <a:stretch/>
        </p:blipFill>
        <p:spPr>
          <a:xfrm>
            <a:off x="5076056" y="784886"/>
            <a:ext cx="3096344" cy="2660073"/>
          </a:xfrm>
          <a:prstGeom prst="ellipse">
            <a:avLst/>
          </a:prstGeom>
          <a:ln>
            <a:noFill/>
          </a:ln>
          <a:effectLst>
            <a:softEdge rad="112500"/>
          </a:effectLst>
        </p:spPr>
      </p:pic>
    </p:spTree>
    <p:extLst>
      <p:ext uri="{BB962C8B-B14F-4D97-AF65-F5344CB8AC3E}">
        <p14:creationId xmlns:p14="http://schemas.microsoft.com/office/powerpoint/2010/main" val="2079286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24744"/>
            <a:ext cx="6777317" cy="4707885"/>
          </a:xfrm>
        </p:spPr>
        <p:txBody>
          <a:bodyPr>
            <a:normAutofit/>
          </a:bodyPr>
          <a:lstStyle/>
          <a:p>
            <a:r>
              <a:rPr lang="sr-Cyrl-RS" sz="1800" dirty="0" smtClean="0">
                <a:latin typeface="Times New Roman" pitchFamily="18" charset="0"/>
                <a:cs typeface="Times New Roman" pitchFamily="18" charset="0"/>
              </a:rPr>
              <a:t>Као последица загађења ваздуха и присуства угљен-диоксида у њему испољава се ефекат стаклене баште.</a:t>
            </a:r>
            <a:endParaRPr lang="sr-Latn-R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132856"/>
            <a:ext cx="6552728" cy="4032448"/>
          </a:xfrm>
          <a:prstGeom prst="rect">
            <a:avLst/>
          </a:prstGeom>
        </p:spPr>
      </p:pic>
    </p:spTree>
    <p:extLst>
      <p:ext uri="{BB962C8B-B14F-4D97-AF65-F5344CB8AC3E}">
        <p14:creationId xmlns:p14="http://schemas.microsoft.com/office/powerpoint/2010/main" val="3468038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9128"/>
          </a:xfrm>
        </p:spPr>
        <p:txBody>
          <a:bodyPr>
            <a:normAutofit fontScale="90000"/>
          </a:bodyPr>
          <a:lstStyle/>
          <a:p>
            <a:pPr algn="ctr"/>
            <a:r>
              <a:rPr lang="sr-Cyrl-RS" dirty="0" smtClean="0">
                <a:solidFill>
                  <a:srgbClr val="FF0000"/>
                </a:solidFill>
                <a:latin typeface="Times New Roman" pitchFamily="18" charset="0"/>
                <a:cs typeface="Times New Roman" pitchFamily="18" charset="0"/>
              </a:rPr>
              <a:t>Дрво</a:t>
            </a:r>
            <a:endParaRPr lang="sr-Latn-R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844824"/>
            <a:ext cx="6777317" cy="3987805"/>
          </a:xfrm>
        </p:spPr>
        <p:txBody>
          <a:bodyPr>
            <a:normAutofit/>
          </a:bodyPr>
          <a:lstStyle/>
          <a:p>
            <a:r>
              <a:rPr lang="sr-Cyrl-RS" sz="1800" dirty="0">
                <a:latin typeface="Times New Roman" pitchFamily="18" charset="0"/>
                <a:cs typeface="Times New Roman" pitchFamily="18" charset="0"/>
              </a:rPr>
              <a:t>Дрво је природни материјал, настао од дрвенастих биљака односно дрвета као биљке. Спада у природна, чврста, обновљива горива, односно у природне грађевинске материјале.</a:t>
            </a:r>
          </a:p>
          <a:p>
            <a:r>
              <a:rPr lang="sr-Cyrl-RS" sz="1800" dirty="0">
                <a:latin typeface="Times New Roman" pitchFamily="18" charset="0"/>
                <a:cs typeface="Times New Roman" pitchFamily="18" charset="0"/>
              </a:rPr>
              <a:t>Дрво је једини биоразградиви и обновљиви грађевински материјал и као такав веома погодан за одрживу градњу. </a:t>
            </a:r>
          </a:p>
          <a:p>
            <a:endParaRPr lang="sr-Latn-RS" dirty="0"/>
          </a:p>
        </p:txBody>
      </p:sp>
      <p:pic>
        <p:nvPicPr>
          <p:cNvPr id="4" name="Picture 3" descr="Diagram&#10;&#10;Description automatically generated">
            <a:extLst>
              <a:ext uri="{FF2B5EF4-FFF2-40B4-BE49-F238E27FC236}">
                <a16:creationId xmlns="" xmlns:a16="http://schemas.microsoft.com/office/drawing/2014/main" xmlns:lc="http://schemas.openxmlformats.org/drawingml/2006/lockedCanvas" id="{30FF5C14-29AD-425F-A08F-1C6A132A3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3830635"/>
            <a:ext cx="4464497" cy="2664296"/>
          </a:xfrm>
          <a:prstGeom prst="rect">
            <a:avLst/>
          </a:prstGeom>
        </p:spPr>
      </p:pic>
    </p:spTree>
    <p:extLst>
      <p:ext uri="{BB962C8B-B14F-4D97-AF65-F5344CB8AC3E}">
        <p14:creationId xmlns:p14="http://schemas.microsoft.com/office/powerpoint/2010/main" val="2761525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40768"/>
            <a:ext cx="6777317" cy="4491861"/>
          </a:xfrm>
        </p:spPr>
        <p:txBody>
          <a:bodyPr>
            <a:normAutofit/>
          </a:bodyPr>
          <a:lstStyle/>
          <a:p>
            <a:pPr marL="285750" indent="-285750"/>
            <a:r>
              <a:rPr lang="sr-Cyrl-RS" sz="1800" dirty="0">
                <a:latin typeface="Times New Roman" pitchFamily="18" charset="0"/>
                <a:cs typeface="Times New Roman" pitchFamily="18" charset="0"/>
              </a:rPr>
              <a:t>Као природни материјал, дрво има способност да „дише“ односно да омогућава размену гасова са спољашном средином. На тај начин се ваздух и филтрира и објекти који су изграђени од дрвета или грађевински материјали дишу и доприносе пријатнијем ваздуху у простору.</a:t>
            </a:r>
          </a:p>
          <a:p>
            <a:pPr marL="285750" indent="-285750"/>
            <a:r>
              <a:rPr lang="sr-Cyrl-RS" sz="1800" dirty="0">
                <a:latin typeface="Times New Roman" pitchFamily="18" charset="0"/>
                <a:cs typeface="Times New Roman" pitchFamily="18" charset="0"/>
              </a:rPr>
              <a:t>Поре на површини дрвета могу да апсорбују и отпуштају гасове где се непријатни мириси унутар простора брже елиминишу. </a:t>
            </a:r>
          </a:p>
          <a:p>
            <a:r>
              <a:rPr lang="sr-Cyrl-RS" sz="1800" dirty="0">
                <a:latin typeface="Times New Roman" pitchFamily="18" charset="0"/>
                <a:cs typeface="Times New Roman" pitchFamily="18" charset="0"/>
              </a:rPr>
              <a:t>Врсте дрвета </a:t>
            </a:r>
          </a:p>
          <a:p>
            <a:r>
              <a:rPr lang="sr-Cyrl-RS" sz="1800" dirty="0">
                <a:latin typeface="Times New Roman" pitchFamily="18" charset="0"/>
                <a:cs typeface="Times New Roman" pitchFamily="18" charset="0"/>
              </a:rPr>
              <a:t>Све врсте дрвета се могу сврстати у две групе: </a:t>
            </a:r>
          </a:p>
          <a:p>
            <a:r>
              <a:rPr lang="sr-Cyrl-RS" sz="1800" dirty="0">
                <a:latin typeface="Times New Roman" pitchFamily="18" charset="0"/>
                <a:cs typeface="Times New Roman" pitchFamily="18" charset="0"/>
              </a:rPr>
              <a:t>1) Зимзелено (јела, смрча, бор, оморика и ариш</a:t>
            </a:r>
            <a:r>
              <a:rPr lang="sr-Cyrl-RS" sz="1800" dirty="0" smtClean="0">
                <a:latin typeface="Times New Roman" pitchFamily="18" charset="0"/>
                <a:cs typeface="Times New Roman" pitchFamily="18" charset="0"/>
              </a:rPr>
              <a:t>)</a:t>
            </a:r>
            <a:endParaRPr lang="sr-Cyrl-RS" sz="1800" dirty="0">
              <a:latin typeface="Times New Roman" pitchFamily="18" charset="0"/>
              <a:cs typeface="Times New Roman" pitchFamily="18" charset="0"/>
            </a:endParaRPr>
          </a:p>
          <a:p>
            <a:r>
              <a:rPr lang="sr-Cyrl-RS" sz="1800" dirty="0">
                <a:latin typeface="Times New Roman" pitchFamily="18" charset="0"/>
                <a:cs typeface="Times New Roman" pitchFamily="18" charset="0"/>
              </a:rPr>
              <a:t>2) </a:t>
            </a:r>
            <a:r>
              <a:rPr lang="sr-Cyrl-RS" sz="1800" dirty="0" smtClean="0">
                <a:latin typeface="Times New Roman" pitchFamily="18" charset="0"/>
                <a:cs typeface="Times New Roman" pitchFamily="18" charset="0"/>
              </a:rPr>
              <a:t>Листпопадно </a:t>
            </a:r>
            <a:r>
              <a:rPr lang="sr-Cyrl-RS" sz="1800" dirty="0">
                <a:latin typeface="Times New Roman" pitchFamily="18" charset="0"/>
                <a:cs typeface="Times New Roman" pitchFamily="18" charset="0"/>
              </a:rPr>
              <a:t>( буква, храст, топола, јасен, граб)</a:t>
            </a:r>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sr-Latn-R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913343"/>
            <a:ext cx="2520280" cy="15841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913343"/>
            <a:ext cx="2808312" cy="1556792"/>
          </a:xfrm>
          <a:prstGeom prst="rect">
            <a:avLst/>
          </a:prstGeom>
        </p:spPr>
      </p:pic>
    </p:spTree>
    <p:extLst>
      <p:ext uri="{BB962C8B-B14F-4D97-AF65-F5344CB8AC3E}">
        <p14:creationId xmlns:p14="http://schemas.microsoft.com/office/powerpoint/2010/main" val="1959423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40768"/>
            <a:ext cx="6777317" cy="4491861"/>
          </a:xfrm>
        </p:spPr>
        <p:txBody>
          <a:bodyPr>
            <a:normAutofit fontScale="92500" lnSpcReduction="20000"/>
          </a:bodyPr>
          <a:lstStyle/>
          <a:p>
            <a:r>
              <a:rPr lang="sr-Cyrl-RS" sz="2100" dirty="0">
                <a:latin typeface="Times New Roman" pitchFamily="18" charset="0"/>
                <a:cs typeface="Times New Roman" pitchFamily="18" charset="0"/>
              </a:rPr>
              <a:t>Предности дрвета као грађевинског материјала:</a:t>
            </a:r>
          </a:p>
          <a:p>
            <a:pPr marL="0" indent="0">
              <a:buNone/>
            </a:pPr>
            <a:r>
              <a:rPr lang="sr-Cyrl-RS" sz="2100" dirty="0">
                <a:latin typeface="Times New Roman" pitchFamily="18" charset="0"/>
                <a:cs typeface="Times New Roman" pitchFamily="18" charset="0"/>
              </a:rPr>
              <a:t> </a:t>
            </a:r>
            <a:r>
              <a:rPr lang="sr-Cyrl-RS" sz="1900" dirty="0" smtClean="0">
                <a:latin typeface="Times New Roman" pitchFamily="18" charset="0"/>
                <a:cs typeface="Times New Roman" pitchFamily="18" charset="0"/>
              </a:rPr>
              <a:t>-   Лака </a:t>
            </a:r>
            <a:r>
              <a:rPr lang="sr-Cyrl-RS" sz="1900" dirty="0">
                <a:latin typeface="Times New Roman" pitchFamily="18" charset="0"/>
                <a:cs typeface="Times New Roman" pitchFamily="18" charset="0"/>
              </a:rPr>
              <a:t>обрадивост</a:t>
            </a:r>
          </a:p>
          <a:p>
            <a:pPr>
              <a:buFontTx/>
              <a:buChar char="-"/>
            </a:pPr>
            <a:r>
              <a:rPr lang="sr-Cyrl-RS" sz="2100" dirty="0">
                <a:latin typeface="Times New Roman" pitchFamily="18" charset="0"/>
                <a:cs typeface="Times New Roman" pitchFamily="18" charset="0"/>
              </a:rPr>
              <a:t>Велика отпорност на притисак </a:t>
            </a:r>
          </a:p>
          <a:p>
            <a:pPr>
              <a:buFontTx/>
              <a:buChar char="-"/>
            </a:pPr>
            <a:r>
              <a:rPr lang="sr-Cyrl-RS" sz="2100" dirty="0">
                <a:latin typeface="Times New Roman" pitchFamily="18" charset="0"/>
                <a:cs typeface="Times New Roman" pitchFamily="18" charset="0"/>
              </a:rPr>
              <a:t>Одлична топлотна и звучна изолација</a:t>
            </a:r>
          </a:p>
          <a:p>
            <a:pPr>
              <a:buFontTx/>
              <a:buChar char="-"/>
            </a:pPr>
            <a:r>
              <a:rPr lang="sr-Cyrl-RS" sz="2100" dirty="0">
                <a:latin typeface="Times New Roman" pitchFamily="18" charset="0"/>
                <a:cs typeface="Times New Roman" pitchFamily="18" charset="0"/>
              </a:rPr>
              <a:t>Жилавост</a:t>
            </a:r>
          </a:p>
          <a:p>
            <a:pPr>
              <a:buFontTx/>
              <a:buChar char="-"/>
            </a:pPr>
            <a:r>
              <a:rPr lang="sr-Cyrl-RS" sz="2100" dirty="0">
                <a:latin typeface="Times New Roman" pitchFamily="18" charset="0"/>
                <a:cs typeface="Times New Roman" pitchFamily="18" charset="0"/>
              </a:rPr>
              <a:t>Леп и постојан естетски изглед</a:t>
            </a:r>
          </a:p>
          <a:p>
            <a:pPr indent="-342900"/>
            <a:r>
              <a:rPr lang="sr-Cyrl-RS" sz="2100" dirty="0">
                <a:latin typeface="Times New Roman" pitchFamily="18" charset="0"/>
                <a:cs typeface="Times New Roman" pitchFamily="18" charset="0"/>
              </a:rPr>
              <a:t>Недостаци дрвета:</a:t>
            </a:r>
          </a:p>
          <a:p>
            <a:pPr>
              <a:buFontTx/>
              <a:buChar char="-"/>
            </a:pPr>
            <a:r>
              <a:rPr lang="sr-Cyrl-RS" sz="2100" dirty="0">
                <a:latin typeface="Times New Roman" pitchFamily="18" charset="0"/>
                <a:cs typeface="Times New Roman" pitchFamily="18" charset="0"/>
              </a:rPr>
              <a:t>Лака запаљивост</a:t>
            </a:r>
          </a:p>
          <a:p>
            <a:pPr>
              <a:buFontTx/>
              <a:buChar char="-"/>
            </a:pPr>
            <a:r>
              <a:rPr lang="sr-Cyrl-RS" sz="2100" dirty="0">
                <a:latin typeface="Times New Roman" pitchFamily="18" charset="0"/>
                <a:cs typeface="Times New Roman" pitchFamily="18" charset="0"/>
              </a:rPr>
              <a:t>Подложност труљењу</a:t>
            </a:r>
          </a:p>
          <a:p>
            <a:pPr>
              <a:buFontTx/>
              <a:buChar char="-"/>
            </a:pPr>
            <a:r>
              <a:rPr lang="sr-Cyrl-RS" sz="2100" dirty="0">
                <a:latin typeface="Times New Roman" pitchFamily="18" charset="0"/>
                <a:cs typeface="Times New Roman" pitchFamily="18" charset="0"/>
              </a:rPr>
              <a:t>Релативно велика промена запремине у додиру са водом </a:t>
            </a:r>
            <a:r>
              <a:rPr lang="sr-Cyrl-RS" sz="2100" dirty="0" smtClean="0">
                <a:latin typeface="Times New Roman" pitchFamily="18" charset="0"/>
                <a:cs typeface="Times New Roman" pitchFamily="18" charset="0"/>
              </a:rPr>
              <a:t>.</a:t>
            </a:r>
          </a:p>
          <a:p>
            <a:pPr>
              <a:buFontTx/>
              <a:buChar char="-"/>
            </a:pPr>
            <a:endParaRPr lang="sr-Cyrl-RS" sz="2100" dirty="0" smtClean="0">
              <a:latin typeface="Times New Roman" pitchFamily="18" charset="0"/>
              <a:cs typeface="Times New Roman" pitchFamily="18" charset="0"/>
            </a:endParaRPr>
          </a:p>
          <a:p>
            <a:r>
              <a:rPr lang="sr-Cyrl-RS" sz="2100" dirty="0" smtClean="0">
                <a:latin typeface="Times New Roman" pitchFamily="18" charset="0"/>
                <a:cs typeface="Times New Roman" pitchFamily="18" charset="0"/>
              </a:rPr>
              <a:t>У зависноти од тврдоће дрвета разликујемо:</a:t>
            </a:r>
          </a:p>
          <a:p>
            <a:pPr>
              <a:buFontTx/>
              <a:buChar char="-"/>
            </a:pPr>
            <a:r>
              <a:rPr lang="sr-Cyrl-RS" sz="2100" dirty="0" smtClean="0">
                <a:latin typeface="Times New Roman" pitchFamily="18" charset="0"/>
                <a:cs typeface="Times New Roman" pitchFamily="18" charset="0"/>
              </a:rPr>
              <a:t>Тврдо дрво (храст, јасен, буква, брест)</a:t>
            </a:r>
          </a:p>
          <a:p>
            <a:pPr>
              <a:buFontTx/>
              <a:buChar char="-"/>
            </a:pPr>
            <a:r>
              <a:rPr lang="sr-Cyrl-RS" sz="2100" dirty="0" smtClean="0">
                <a:latin typeface="Times New Roman" pitchFamily="18" charset="0"/>
                <a:cs typeface="Times New Roman" pitchFamily="18" charset="0"/>
              </a:rPr>
              <a:t>Меко дрво (бор, јела, врба, топола)</a:t>
            </a:r>
            <a:endParaRPr lang="sr-Cyrl-RS" sz="2100" dirty="0">
              <a:latin typeface="Times New Roman" pitchFamily="18" charset="0"/>
              <a:cs typeface="Times New Roman" pitchFamily="18" charset="0"/>
            </a:endParaRPr>
          </a:p>
          <a:p>
            <a:endParaRPr lang="en-US" dirty="0"/>
          </a:p>
          <a:p>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680" y="4869160"/>
            <a:ext cx="2619375" cy="1599059"/>
          </a:xfrm>
          <a:prstGeom prst="rect">
            <a:avLst/>
          </a:prstGeom>
        </p:spPr>
      </p:pic>
    </p:spTree>
    <p:extLst>
      <p:ext uri="{BB962C8B-B14F-4D97-AF65-F5344CB8AC3E}">
        <p14:creationId xmlns:p14="http://schemas.microsoft.com/office/powerpoint/2010/main" val="648444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08720"/>
            <a:ext cx="6777317" cy="4923909"/>
          </a:xfrm>
        </p:spPr>
        <p:txBody>
          <a:bodyPr>
            <a:noAutofit/>
          </a:bodyPr>
          <a:lstStyle/>
          <a:p>
            <a:r>
              <a:rPr lang="sr-Cyrl-RS" sz="1800" dirty="0" smtClean="0">
                <a:latin typeface="Times New Roman" pitchFamily="18" charset="0"/>
                <a:cs typeface="Times New Roman" pitchFamily="18" charset="0"/>
              </a:rPr>
              <a:t>Дрво се сече у шумама секирама и различитим врстама тестера.</a:t>
            </a:r>
          </a:p>
          <a:p>
            <a:r>
              <a:rPr lang="sr-Cyrl-RS" sz="1800" dirty="0" smtClean="0">
                <a:latin typeface="Times New Roman" pitchFamily="18" charset="0"/>
                <a:cs typeface="Times New Roman" pitchFamily="18" charset="0"/>
              </a:rPr>
              <a:t>Харвестер је машина која одсеца стабло, отклања грање и сече делове стабла на задате димензије.</a:t>
            </a:r>
          </a:p>
          <a:p>
            <a:r>
              <a:rPr lang="sr-Cyrl-RS" sz="1800" dirty="0" smtClean="0">
                <a:latin typeface="Times New Roman" pitchFamily="18" charset="0"/>
                <a:cs typeface="Times New Roman" pitchFamily="18" charset="0"/>
              </a:rPr>
              <a:t>Када се од стабла одстране гране и кора добија се обла грађа, која се употребљава у грађевинарству за стубове, облагање зидова, брвнаре.</a:t>
            </a:r>
          </a:p>
          <a:p>
            <a:r>
              <a:rPr lang="sr-Cyrl-RS" sz="1800" dirty="0" smtClean="0">
                <a:latin typeface="Times New Roman" pitchFamily="18" charset="0"/>
                <a:cs typeface="Times New Roman" pitchFamily="18" charset="0"/>
              </a:rPr>
              <a:t>Од омотача дрвета се добија целулоза, за добијање папира се употребљава.</a:t>
            </a:r>
          </a:p>
          <a:p>
            <a:r>
              <a:rPr lang="sr-Cyrl-RS" sz="1800" dirty="0" smtClean="0">
                <a:latin typeface="Times New Roman" pitchFamily="18" charset="0"/>
                <a:cs typeface="Times New Roman" pitchFamily="18" charset="0"/>
              </a:rPr>
              <a:t>Стругањем дрвета на гатеру добија се резана грађа, у коју спадају греде, летве, даске.</a:t>
            </a:r>
          </a:p>
          <a:p>
            <a:r>
              <a:rPr lang="sr-Cyrl-RS" sz="1800" dirty="0" smtClean="0">
                <a:latin typeface="Times New Roman" pitchFamily="18" charset="0"/>
                <a:cs typeface="Times New Roman" pitchFamily="18" charset="0"/>
              </a:rPr>
              <a:t>Потом се резана грађа суши , природним или вештачким путем,који  је бржи у односу на природни.</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227" y="4725144"/>
            <a:ext cx="3131840" cy="17728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992" y="4725144"/>
            <a:ext cx="3163416" cy="1772815"/>
          </a:xfrm>
          <a:prstGeom prst="rect">
            <a:avLst/>
          </a:prstGeom>
        </p:spPr>
      </p:pic>
    </p:spTree>
    <p:extLst>
      <p:ext uri="{BB962C8B-B14F-4D97-AF65-F5344CB8AC3E}">
        <p14:creationId xmlns:p14="http://schemas.microsoft.com/office/powerpoint/2010/main" val="1336907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1556792"/>
            <a:ext cx="3960440" cy="4464496"/>
          </a:xfrm>
        </p:spPr>
      </p:pic>
      <p:sp>
        <p:nvSpPr>
          <p:cNvPr id="4" name="Content Placeholder 3"/>
          <p:cNvSpPr>
            <a:spLocks noGrp="1"/>
          </p:cNvSpPr>
          <p:nvPr>
            <p:ph sz="quarter" idx="14"/>
          </p:nvPr>
        </p:nvSpPr>
        <p:spPr>
          <a:xfrm>
            <a:off x="4645152" y="1484784"/>
            <a:ext cx="3419856" cy="4680520"/>
          </a:xfrm>
        </p:spPr>
        <p:txBody>
          <a:bodyPr>
            <a:noAutofit/>
          </a:bodyPr>
          <a:lstStyle/>
          <a:p>
            <a:r>
              <a:rPr lang="sr-Cyrl-RS" sz="1800" dirty="0" smtClean="0">
                <a:latin typeface="Times New Roman" pitchFamily="18" charset="0"/>
                <a:cs typeface="Times New Roman" pitchFamily="18" charset="0"/>
              </a:rPr>
              <a:t>Шперплоча је полуфабрикат од дрвета и добија се унакрсним лепљењем непарног броја фурнира.</a:t>
            </a:r>
          </a:p>
          <a:p>
            <a:r>
              <a:rPr lang="sr-Cyrl-RS" sz="1800" dirty="0" smtClean="0">
                <a:latin typeface="Times New Roman" pitchFamily="18" charset="0"/>
                <a:cs typeface="Times New Roman" pitchFamily="18" charset="0"/>
              </a:rPr>
              <a:t>Фурнир су танки листови дрвета, добија се сечењем, тестерисањем и љуштењем трупаца.</a:t>
            </a:r>
          </a:p>
          <a:p>
            <a:r>
              <a:rPr lang="sr-Cyrl-RS" sz="1800" dirty="0" smtClean="0">
                <a:latin typeface="Times New Roman" pitchFamily="18" charset="0"/>
                <a:cs typeface="Times New Roman" pitchFamily="18" charset="0"/>
              </a:rPr>
              <a:t>Иверица је плоча направљена од отпадака дрвета који се међусобно повезани лепком помоћу високе температуре, притиска  и очвршћава.</a:t>
            </a:r>
          </a:p>
          <a:p>
            <a:r>
              <a:rPr lang="sr-Cyrl-RS" sz="1800" dirty="0" smtClean="0">
                <a:latin typeface="Times New Roman" pitchFamily="18" charset="0"/>
                <a:cs typeface="Times New Roman" pitchFamily="18" charset="0"/>
              </a:rPr>
              <a:t>Лесонит је тањи од иверице, у индустрији намештаја се користи.</a:t>
            </a:r>
          </a:p>
        </p:txBody>
      </p:sp>
    </p:spTree>
    <p:extLst>
      <p:ext uri="{BB962C8B-B14F-4D97-AF65-F5344CB8AC3E}">
        <p14:creationId xmlns:p14="http://schemas.microsoft.com/office/powerpoint/2010/main" val="2878234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7024744" cy="576064"/>
          </a:xfrm>
        </p:spPr>
        <p:txBody>
          <a:bodyPr>
            <a:normAutofit fontScale="90000"/>
          </a:bodyPr>
          <a:lstStyle/>
          <a:p>
            <a:pPr algn="ctr"/>
            <a:r>
              <a:rPr lang="sr-Cyrl-RS" sz="3600" dirty="0" smtClean="0">
                <a:solidFill>
                  <a:srgbClr val="FF0000"/>
                </a:solidFill>
                <a:latin typeface="Times New Roman" pitchFamily="18" charset="0"/>
                <a:cs typeface="Times New Roman" pitchFamily="18" charset="0"/>
              </a:rPr>
              <a:t>Папир</a:t>
            </a:r>
            <a:endParaRPr lang="sr-Latn-R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556792"/>
            <a:ext cx="6777317" cy="4275837"/>
          </a:xfrm>
        </p:spPr>
        <p:txBody>
          <a:bodyPr>
            <a:noAutofit/>
          </a:bodyPr>
          <a:lstStyle/>
          <a:p>
            <a:r>
              <a:rPr lang="sr-Cyrl-RS" sz="1600" dirty="0" smtClean="0">
                <a:latin typeface="Times New Roman" pitchFamily="18" charset="0"/>
                <a:cs typeface="Times New Roman" pitchFamily="18" charset="0"/>
              </a:rPr>
              <a:t>Под папиром се подразумева танак и савитљив материјал најчешће састављен од биљних влакана, мрежасто распоређених.</a:t>
            </a:r>
          </a:p>
          <a:p>
            <a:r>
              <a:rPr lang="sr-Cyrl-RS" sz="1600" dirty="0" smtClean="0">
                <a:latin typeface="Times New Roman" pitchFamily="18" charset="0"/>
                <a:cs typeface="Times New Roman" pitchFamily="18" charset="0"/>
              </a:rPr>
              <a:t>Некада се папир добијао од лана, конопље, памука и других биљних влакана. Уместо тога, за добијање папира данас се употребљава дрво.</a:t>
            </a:r>
          </a:p>
          <a:p>
            <a:r>
              <a:rPr lang="sr-Cyrl-RS" sz="1600" dirty="0" smtClean="0">
                <a:latin typeface="Times New Roman" pitchFamily="18" charset="0"/>
                <a:cs typeface="Times New Roman" pitchFamily="18" charset="0"/>
              </a:rPr>
              <a:t>Папир за новине израђује се од рециклираног папира и дрвене пулпе. Непрозиран је лако запаљив, за краткотрајну употребу.</a:t>
            </a:r>
          </a:p>
          <a:p>
            <a:r>
              <a:rPr lang="sr-Cyrl-RS" sz="1600" dirty="0" smtClean="0">
                <a:latin typeface="Times New Roman" pitchFamily="18" charset="0"/>
                <a:cs typeface="Times New Roman" pitchFamily="18" charset="0"/>
              </a:rPr>
              <a:t>Папир за писање је савитљив,танак и запаљив. Користи се за израду свезака и уџбеника, новина и часописа, за паковање...</a:t>
            </a:r>
            <a:endParaRPr lang="sr-Cyrl-RS" sz="1600" dirty="0">
              <a:latin typeface="Times New Roman" pitchFamily="18" charset="0"/>
              <a:cs typeface="Times New Roman" pitchFamily="18" charset="0"/>
            </a:endParaRPr>
          </a:p>
          <a:p>
            <a:r>
              <a:rPr lang="sr-Cyrl-RS" sz="1600" dirty="0" smtClean="0">
                <a:latin typeface="Times New Roman" pitchFamily="18" charset="0"/>
                <a:cs typeface="Times New Roman" pitchFamily="18" charset="0"/>
              </a:rPr>
              <a:t>Папир за цртање (хамер) је високог квалитета, погодан за све врсте цртања и скицирања.</a:t>
            </a:r>
          </a:p>
          <a:p>
            <a:r>
              <a:rPr lang="sr-Cyrl-RS" sz="1600" dirty="0" smtClean="0">
                <a:latin typeface="Times New Roman" pitchFamily="18" charset="0"/>
                <a:cs typeface="Times New Roman" pitchFamily="18" charset="0"/>
              </a:rPr>
              <a:t>Папир за украшавање је танак , савитљив, доброг сјаја. Користи се за паковање.</a:t>
            </a:r>
          </a:p>
          <a:p>
            <a:r>
              <a:rPr lang="sr-Cyrl-RS" sz="1600" dirty="0" smtClean="0">
                <a:latin typeface="Times New Roman" pitchFamily="18" charset="0"/>
                <a:cs typeface="Times New Roman" pitchFamily="18" charset="0"/>
              </a:rPr>
              <a:t>Папир за амбалажу има добру крутост и отпорност на хабање. Користи се за производњу кеса и других амбалажних артикала.</a:t>
            </a:r>
          </a:p>
          <a:p>
            <a:r>
              <a:rPr lang="sr-Cyrl-RS" sz="1600" dirty="0" smtClean="0">
                <a:latin typeface="Times New Roman" pitchFamily="18" charset="0"/>
                <a:cs typeface="Times New Roman" pitchFamily="18" charset="0"/>
              </a:rPr>
              <a:t>Таласаста лепенка има високу крутост и добро се лепи, користи се за израду кутија.</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0"/>
            <a:ext cx="3312368" cy="1454487"/>
          </a:xfrm>
          <a:prstGeom prst="rect">
            <a:avLst/>
          </a:prstGeom>
        </p:spPr>
      </p:pic>
    </p:spTree>
    <p:extLst>
      <p:ext uri="{BB962C8B-B14F-4D97-AF65-F5344CB8AC3E}">
        <p14:creationId xmlns:p14="http://schemas.microsoft.com/office/powerpoint/2010/main" val="4054822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9128"/>
          </a:xfrm>
        </p:spPr>
        <p:txBody>
          <a:bodyPr>
            <a:normAutofit fontScale="90000"/>
          </a:bodyPr>
          <a:lstStyle/>
          <a:p>
            <a:pPr algn="ctr"/>
            <a:r>
              <a:rPr lang="sr-Cyrl-RS" sz="3600" dirty="0" smtClean="0">
                <a:solidFill>
                  <a:srgbClr val="FF0000"/>
                </a:solidFill>
                <a:latin typeface="Times New Roman" pitchFamily="18" charset="0"/>
                <a:cs typeface="Times New Roman" pitchFamily="18" charset="0"/>
              </a:rPr>
              <a:t>Технологија производње папира</a:t>
            </a:r>
            <a:endParaRPr lang="sr-Latn-R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15616" y="1772816"/>
            <a:ext cx="6705193" cy="4752528"/>
          </a:xfrm>
        </p:spPr>
        <p:txBody>
          <a:bodyPr>
            <a:noAutofit/>
          </a:bodyPr>
          <a:lstStyle/>
          <a:p>
            <a:r>
              <a:rPr lang="sr-Cyrl-RS" sz="1600" dirty="0" smtClean="0">
                <a:latin typeface="Times New Roman" pitchFamily="18" charset="0"/>
                <a:cs typeface="Times New Roman" pitchFamily="18" charset="0"/>
              </a:rPr>
              <a:t>Папир се добија из целулозе, која је основни састојак дрвета. Целулоза се добија механичким и хемијским поступцима прераде дрвета.</a:t>
            </a:r>
          </a:p>
          <a:p>
            <a:r>
              <a:rPr lang="sr-Cyrl-RS" sz="1600" dirty="0" smtClean="0">
                <a:latin typeface="Times New Roman" pitchFamily="18" charset="0"/>
                <a:cs typeface="Times New Roman" pitchFamily="18" charset="0"/>
              </a:rPr>
              <a:t>У поступку добијања целулозе, са дрвета се скида кора. Облице дрвета се ситне на дрвене резанце или иверје. Иверје се меша са водом, притиска о обртни  брус, што доводи до растварања влакана. Након тога, растворена влакна се кувају у води са хемијским додацима. Кување се одвија у котлу за целулозу на повишеном притиску.</a:t>
            </a:r>
            <a:r>
              <a:rPr lang="sr-Cyrl-RS" sz="1600" dirty="0">
                <a:latin typeface="Times New Roman" pitchFamily="18" charset="0"/>
                <a:cs typeface="Times New Roman" pitchFamily="18" charset="0"/>
              </a:rPr>
              <a:t>	</a:t>
            </a:r>
          </a:p>
          <a:p>
            <a:r>
              <a:rPr lang="sr-Cyrl-RS" sz="1600" dirty="0" smtClean="0">
                <a:latin typeface="Times New Roman" pitchFamily="18" charset="0"/>
                <a:cs typeface="Times New Roman" pitchFamily="18" charset="0"/>
              </a:rPr>
              <a:t>Након кувања добијена киша се избељује и као таква погодна је за добијање свих врста папира.</a:t>
            </a:r>
          </a:p>
          <a:p>
            <a:r>
              <a:rPr lang="sr-Cyrl-RS" sz="1600" dirty="0" smtClean="0">
                <a:latin typeface="Times New Roman" pitchFamily="18" charset="0"/>
                <a:cs typeface="Times New Roman" pitchFamily="18" charset="0"/>
              </a:rPr>
              <a:t>Целулозна каша наноси се на бескрајну траку. У почетку се из каше издваја један део воде преласком каше преко сита са окцима. Затим каша прелази преко ваљака који раде под притиском и који влажним пресовањем уклањају преостали део влаге.</a:t>
            </a:r>
          </a:p>
          <a:p>
            <a:r>
              <a:rPr lang="sr-Cyrl-RS" sz="1600" dirty="0" smtClean="0">
                <a:latin typeface="Times New Roman" pitchFamily="18" charset="0"/>
                <a:cs typeface="Times New Roman" pitchFamily="18" charset="0"/>
              </a:rPr>
              <a:t>Преласком преко ваљака за сушење, папир стиже до ваљака за глачање, чиме добија завршну обраду. Обликовани папир намотава се на калем.</a:t>
            </a:r>
          </a:p>
        </p:txBody>
      </p:sp>
    </p:spTree>
    <p:extLst>
      <p:ext uri="{BB962C8B-B14F-4D97-AF65-F5344CB8AC3E}">
        <p14:creationId xmlns:p14="http://schemas.microsoft.com/office/powerpoint/2010/main" val="1520604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764704"/>
            <a:ext cx="6696744" cy="36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620166"/>
            <a:ext cx="2520280" cy="1710704"/>
          </a:xfrm>
          <a:prstGeom prst="rect">
            <a:avLst/>
          </a:prstGeom>
        </p:spPr>
      </p:pic>
      <p:sp>
        <p:nvSpPr>
          <p:cNvPr id="6" name="TextBox 5"/>
          <p:cNvSpPr txBox="1"/>
          <p:nvPr/>
        </p:nvSpPr>
        <p:spPr>
          <a:xfrm>
            <a:off x="3923928" y="4620166"/>
            <a:ext cx="4104456" cy="1754326"/>
          </a:xfrm>
          <a:prstGeom prst="rect">
            <a:avLst/>
          </a:prstGeom>
          <a:noFill/>
        </p:spPr>
        <p:txBody>
          <a:bodyPr wrap="square" rtlCol="0">
            <a:spAutoFit/>
          </a:bodyPr>
          <a:lstStyle/>
          <a:p>
            <a:r>
              <a:rPr lang="sr-Cyrl-RS" dirty="0" smtClean="0">
                <a:latin typeface="Times New Roman" pitchFamily="18" charset="0"/>
                <a:cs typeface="Times New Roman" pitchFamily="18" charset="0"/>
              </a:rPr>
              <a:t>Обрађени папир намотава се док велике ролне не достигну одговарајући пречник. Тада се ролне скидају и, ако је потребно, папир може да се намотава у чвршће ролне у посебним машинама за намотавање,</a:t>
            </a:r>
            <a:endParaRPr lang="sr-Latn-RS" dirty="0">
              <a:latin typeface="Times New Roman" pitchFamily="18" charset="0"/>
              <a:cs typeface="Times New Roman" pitchFamily="18" charset="0"/>
            </a:endParaRPr>
          </a:p>
        </p:txBody>
      </p:sp>
    </p:spTree>
    <p:extLst>
      <p:ext uri="{BB962C8B-B14F-4D97-AF65-F5344CB8AC3E}">
        <p14:creationId xmlns:p14="http://schemas.microsoft.com/office/powerpoint/2010/main" val="1893158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96752"/>
            <a:ext cx="6777317" cy="4896544"/>
          </a:xfrm>
        </p:spPr>
        <p:txBody>
          <a:bodyPr>
            <a:noAutofit/>
          </a:bodyPr>
          <a:lstStyle/>
          <a:p>
            <a:r>
              <a:rPr lang="sr-Cyrl-RS" sz="1800" dirty="0" smtClean="0">
                <a:latin typeface="Times New Roman" pitchFamily="18" charset="0"/>
                <a:cs typeface="Times New Roman" pitchFamily="18" charset="0"/>
              </a:rPr>
              <a:t>За израду листа хартије потребна је стара хартија, старе новине. Листове старе хартије исеците или исцепкајте на комадиће.</a:t>
            </a:r>
          </a:p>
          <a:p>
            <a:r>
              <a:rPr lang="sr-Cyrl-RS" sz="1800" dirty="0" smtClean="0">
                <a:latin typeface="Times New Roman" pitchFamily="18" charset="0"/>
                <a:cs typeface="Times New Roman" pitchFamily="18" charset="0"/>
              </a:rPr>
              <a:t>Исечени листови старе хартије требало би да стоје у води неколико дана. Вода ће их разложити и направити кашу.</a:t>
            </a:r>
          </a:p>
          <a:p>
            <a:r>
              <a:rPr lang="sr-Cyrl-RS" sz="1800" dirty="0" smtClean="0">
                <a:latin typeface="Times New Roman" pitchFamily="18" charset="0"/>
                <a:cs typeface="Times New Roman" pitchFamily="18" charset="0"/>
              </a:rPr>
              <a:t>Када довољно одстоји, кашу исперите под млазом воде. Испрану кашу процедите кроз сито на коме ће се задржати неразложени комадићи хартије.</a:t>
            </a:r>
          </a:p>
          <a:p>
            <a:r>
              <a:rPr lang="sr-Cyrl-RS" sz="1800" dirty="0" smtClean="0">
                <a:latin typeface="Times New Roman" pitchFamily="18" charset="0"/>
                <a:cs typeface="Times New Roman" pitchFamily="18" charset="0"/>
              </a:rPr>
              <a:t>Кашу, која је прошка кроз сито кувајте у већој количини воде. У току кувања кашу стално мешајте.</a:t>
            </a:r>
          </a:p>
          <a:p>
            <a:r>
              <a:rPr lang="sr-Cyrl-RS" sz="1800" dirty="0" smtClean="0">
                <a:latin typeface="Times New Roman" pitchFamily="18" charset="0"/>
                <a:cs typeface="Times New Roman" pitchFamily="18" charset="0"/>
              </a:rPr>
              <a:t>Када се прокувана каша охлади, исперите је и развуците по ситу. Тако ћете добити лист хартије. Обликовани лист оставите да се осуши.</a:t>
            </a:r>
          </a:p>
          <a:p>
            <a:r>
              <a:rPr lang="sr-Cyrl-RS" sz="1800" dirty="0" smtClean="0">
                <a:latin typeface="Times New Roman" pitchFamily="18" charset="0"/>
                <a:cs typeface="Times New Roman" pitchFamily="18" charset="0"/>
              </a:rPr>
              <a:t>Сушењем не може да се одстрани сва вода из листа хартије. Лист ставите на упијајућу подлогу да би му се формирао коначан облик.</a:t>
            </a:r>
          </a:p>
        </p:txBody>
      </p:sp>
    </p:spTree>
    <p:extLst>
      <p:ext uri="{BB962C8B-B14F-4D97-AF65-F5344CB8AC3E}">
        <p14:creationId xmlns:p14="http://schemas.microsoft.com/office/powerpoint/2010/main" val="3287636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412776"/>
            <a:ext cx="6777317" cy="4419853"/>
          </a:xfrm>
        </p:spPr>
        <p:txBody>
          <a:bodyPr>
            <a:normAutofit lnSpcReduction="10000"/>
          </a:bodyPr>
          <a:lstStyle/>
          <a:p>
            <a:r>
              <a:rPr lang="sr-Cyrl-RS" sz="1800" dirty="0" smtClean="0">
                <a:latin typeface="Times New Roman" pitchFamily="18" charset="0"/>
                <a:cs typeface="Times New Roman" pitchFamily="18" charset="0"/>
              </a:rPr>
              <a:t>Енергија је способност тела да врши рад.  Енергија је све, јер је енергија та која нас покреће.</a:t>
            </a:r>
          </a:p>
          <a:p>
            <a:r>
              <a:rPr lang="sr-Cyrl-RS" sz="1800" dirty="0" smtClean="0">
                <a:latin typeface="Times New Roman" pitchFamily="18" charset="0"/>
                <a:cs typeface="Times New Roman" pitchFamily="18" charset="0"/>
              </a:rPr>
              <a:t>Закон очувања каже да се енергија не ствара нити уништава.</a:t>
            </a:r>
          </a:p>
          <a:p>
            <a:r>
              <a:rPr lang="sr-Cyrl-RS" sz="1800" dirty="0" smtClean="0">
                <a:latin typeface="Times New Roman" pitchFamily="18" charset="0"/>
                <a:cs typeface="Times New Roman" pitchFamily="18" charset="0"/>
              </a:rPr>
              <a:t>Енергија се мења из једног облика енергије у други.</a:t>
            </a:r>
          </a:p>
          <a:p>
            <a:r>
              <a:rPr lang="sr-Cyrl-RS" sz="1800" dirty="0" smtClean="0">
                <a:latin typeface="Times New Roman" pitchFamily="18" charset="0"/>
                <a:cs typeface="Times New Roman" pitchFamily="18" charset="0"/>
              </a:rPr>
              <a:t>Облици енергије:</a:t>
            </a:r>
          </a:p>
          <a:p>
            <a:pPr marL="525780" indent="-457200">
              <a:buAutoNum type="arabicPeriod"/>
            </a:pPr>
            <a:r>
              <a:rPr lang="sr-Cyrl-RS" sz="1800" dirty="0" smtClean="0">
                <a:latin typeface="Times New Roman" pitchFamily="18" charset="0"/>
                <a:cs typeface="Times New Roman" pitchFamily="18" charset="0"/>
              </a:rPr>
              <a:t>Обновљиви извори- обнављају се у реалном времену, увек су доступни</a:t>
            </a:r>
          </a:p>
          <a:p>
            <a:pPr marL="525780" indent="-457200">
              <a:buAutoNum type="arabicPeriod"/>
            </a:pPr>
            <a:r>
              <a:rPr lang="sr-Cyrl-RS" sz="1800" dirty="0" smtClean="0">
                <a:latin typeface="Times New Roman" pitchFamily="18" charset="0"/>
                <a:cs typeface="Times New Roman" pitchFamily="18" charset="0"/>
              </a:rPr>
              <a:t>Необновљиви извори- не могу се поново обновити(угаљ, нафта,земни гас...)</a:t>
            </a:r>
          </a:p>
          <a:p>
            <a:r>
              <a:rPr lang="sr-Cyrl-RS" sz="1800" dirty="0" smtClean="0">
                <a:latin typeface="Times New Roman" pitchFamily="18" charset="0"/>
                <a:cs typeface="Times New Roman" pitchFamily="18" charset="0"/>
              </a:rPr>
              <a:t>Обновљиви извори енергије: </a:t>
            </a:r>
          </a:p>
          <a:p>
            <a:r>
              <a:rPr lang="sr-Cyrl-RS" sz="1800" dirty="0" smtClean="0">
                <a:latin typeface="Times New Roman" pitchFamily="18" charset="0"/>
                <a:cs typeface="Times New Roman" pitchFamily="18" charset="0"/>
              </a:rPr>
              <a:t>Енергија Сунца</a:t>
            </a:r>
          </a:p>
          <a:p>
            <a:r>
              <a:rPr lang="sr-Cyrl-RS" sz="1800" dirty="0" smtClean="0">
                <a:latin typeface="Times New Roman" pitchFamily="18" charset="0"/>
                <a:cs typeface="Times New Roman" pitchFamily="18" charset="0"/>
              </a:rPr>
              <a:t>Енергија воде</a:t>
            </a:r>
          </a:p>
          <a:p>
            <a:r>
              <a:rPr lang="sr-Cyrl-RS" sz="1800" dirty="0" smtClean="0">
                <a:latin typeface="Times New Roman" pitchFamily="18" charset="0"/>
                <a:cs typeface="Times New Roman" pitchFamily="18" charset="0"/>
              </a:rPr>
              <a:t>Енергија ветра</a:t>
            </a:r>
          </a:p>
          <a:p>
            <a:r>
              <a:rPr lang="sr-Cyrl-RS" sz="1800" dirty="0" smtClean="0">
                <a:latin typeface="Times New Roman" pitchFamily="18" charset="0"/>
                <a:cs typeface="Times New Roman" pitchFamily="18" charset="0"/>
              </a:rPr>
              <a:t>Биомаса</a:t>
            </a:r>
          </a:p>
          <a:p>
            <a:r>
              <a:rPr lang="sr-Cyrl-RS" sz="1800" dirty="0" smtClean="0">
                <a:latin typeface="Times New Roman" pitchFamily="18" charset="0"/>
                <a:cs typeface="Times New Roman" pitchFamily="18" charset="0"/>
              </a:rPr>
              <a:t>Геотермални извори и многи други</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150" y="4077072"/>
            <a:ext cx="3438306" cy="2232248"/>
          </a:xfrm>
          <a:prstGeom prst="rect">
            <a:avLst/>
          </a:prstGeom>
        </p:spPr>
      </p:pic>
    </p:spTree>
    <p:extLst>
      <p:ext uri="{BB962C8B-B14F-4D97-AF65-F5344CB8AC3E}">
        <p14:creationId xmlns:p14="http://schemas.microsoft.com/office/powerpoint/2010/main" val="1204437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3144"/>
          </a:xfrm>
        </p:spPr>
        <p:txBody>
          <a:bodyPr>
            <a:normAutofit/>
          </a:bodyPr>
          <a:lstStyle/>
          <a:p>
            <a:pPr algn="ctr"/>
            <a:r>
              <a:rPr lang="sr-Cyrl-RS" sz="3600" dirty="0" smtClean="0">
                <a:solidFill>
                  <a:srgbClr val="FF0000"/>
                </a:solidFill>
                <a:latin typeface="Times New Roman" pitchFamily="18" charset="0"/>
                <a:cs typeface="Times New Roman" pitchFamily="18" charset="0"/>
              </a:rPr>
              <a:t>Текстил</a:t>
            </a:r>
            <a:endParaRPr lang="sr-Latn-R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988840"/>
            <a:ext cx="6777317" cy="3843789"/>
          </a:xfrm>
        </p:spPr>
        <p:txBody>
          <a:bodyPr>
            <a:normAutofit/>
          </a:bodyPr>
          <a:lstStyle/>
          <a:p>
            <a:r>
              <a:rPr lang="sr-Cyrl-RS" sz="1800" dirty="0" smtClean="0">
                <a:latin typeface="Times New Roman" pitchFamily="18" charset="0"/>
                <a:cs typeface="Times New Roman" pitchFamily="18" charset="0"/>
              </a:rPr>
              <a:t>Текстил је материјал од кога се прави одећа, постељина, столњаци, облаже намештај и слично.</a:t>
            </a:r>
          </a:p>
          <a:p>
            <a:r>
              <a:rPr lang="sr-Cyrl-RS" sz="1800" dirty="0" smtClean="0">
                <a:latin typeface="Times New Roman" pitchFamily="18" charset="0"/>
                <a:cs typeface="Times New Roman" pitchFamily="18" charset="0"/>
              </a:rPr>
              <a:t>Основна сировина за добијање текстила су влакна.</a:t>
            </a:r>
          </a:p>
          <a:p>
            <a:r>
              <a:rPr lang="sr-Cyrl-RS" sz="1800" dirty="0" smtClean="0">
                <a:latin typeface="Times New Roman" pitchFamily="18" charset="0"/>
                <a:cs typeface="Times New Roman" pitchFamily="18" charset="0"/>
              </a:rPr>
              <a:t>Она могу бити природна и синтетичка.</a:t>
            </a:r>
          </a:p>
          <a:p>
            <a:r>
              <a:rPr lang="sr-Cyrl-RS" sz="1800" dirty="0" smtClean="0">
                <a:latin typeface="Times New Roman" pitchFamily="18" charset="0"/>
                <a:cs typeface="Times New Roman" pitchFamily="18" charset="0"/>
              </a:rPr>
              <a:t>Од њих се добијају предива и тканине.</a:t>
            </a:r>
          </a:p>
          <a:p>
            <a:r>
              <a:rPr lang="sr-Cyrl-RS" sz="1800" dirty="0" smtClean="0">
                <a:latin typeface="Times New Roman" pitchFamily="18" charset="0"/>
                <a:cs typeface="Times New Roman" pitchFamily="18" charset="0"/>
              </a:rPr>
              <a:t>Предива се изграђују упредањем текстилних влакана помоћу специјалних машина.</a:t>
            </a:r>
            <a:endParaRPr lang="sr-Latn-RS" sz="18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4675448"/>
            <a:ext cx="4104456" cy="1539171"/>
          </a:xfrm>
          <a:prstGeom prst="rect">
            <a:avLst/>
          </a:prstGeom>
        </p:spPr>
      </p:pic>
    </p:spTree>
    <p:extLst>
      <p:ext uri="{BB962C8B-B14F-4D97-AF65-F5344CB8AC3E}">
        <p14:creationId xmlns:p14="http://schemas.microsoft.com/office/powerpoint/2010/main" val="3710838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6712"/>
            <a:ext cx="6777317" cy="4995917"/>
          </a:xfrm>
        </p:spPr>
        <p:txBody>
          <a:bodyPr>
            <a:normAutofit/>
          </a:bodyPr>
          <a:lstStyle/>
          <a:p>
            <a:r>
              <a:rPr lang="sr-Cyrl-RS" sz="1800" dirty="0" smtClean="0">
                <a:latin typeface="Times New Roman" pitchFamily="18" charset="0"/>
                <a:cs typeface="Times New Roman" pitchFamily="18" charset="0"/>
              </a:rPr>
              <a:t>Природна влакна се добијају од биљака и животиња.</a:t>
            </a:r>
          </a:p>
          <a:p>
            <a:r>
              <a:rPr lang="sr-Cyrl-RS" sz="1800" dirty="0" smtClean="0">
                <a:latin typeface="Times New Roman" pitchFamily="18" charset="0"/>
                <a:cs typeface="Times New Roman" pitchFamily="18" charset="0"/>
              </a:rPr>
              <a:t>Влакно животињског порекла је вуна (најчешће оваца) или длака камиле, козе, ламе и слично.</a:t>
            </a:r>
          </a:p>
          <a:p>
            <a:r>
              <a:rPr lang="sr-Cyrl-RS" sz="1800" dirty="0" smtClean="0">
                <a:latin typeface="Times New Roman" pitchFamily="18" charset="0"/>
                <a:cs typeface="Times New Roman" pitchFamily="18" charset="0"/>
              </a:rPr>
              <a:t>Квалитет вуне зависи од врсте оваца.</a:t>
            </a:r>
          </a:p>
          <a:p>
            <a:pPr marL="68580" indent="0">
              <a:buNone/>
            </a:pPr>
            <a:endParaRPr lang="sr-Cyrl-RS" sz="1800" dirty="0">
              <a:latin typeface="Times New Roman" pitchFamily="18" charset="0"/>
              <a:cs typeface="Times New Roman" pitchFamily="18" charset="0"/>
            </a:endParaRPr>
          </a:p>
          <a:p>
            <a:pPr marL="68580" indent="0">
              <a:buNone/>
            </a:pPr>
            <a:endParaRPr lang="sr-Cyrl-RS" sz="1800" dirty="0" smtClean="0">
              <a:latin typeface="Times New Roman" pitchFamily="18" charset="0"/>
              <a:cs typeface="Times New Roman" pitchFamily="18" charset="0"/>
            </a:endParaRPr>
          </a:p>
          <a:p>
            <a:pPr marL="68580" indent="0">
              <a:buNone/>
            </a:pPr>
            <a:endParaRPr lang="sr-Cyrl-RS" sz="1800" dirty="0" smtClean="0">
              <a:latin typeface="Times New Roman" pitchFamily="18" charset="0"/>
              <a:cs typeface="Times New Roman" pitchFamily="18" charset="0"/>
            </a:endParaRPr>
          </a:p>
          <a:p>
            <a:pPr marL="68580" indent="0">
              <a:buNone/>
            </a:pPr>
            <a:endParaRPr lang="sr-Cyrl-RS" sz="1800" dirty="0" smtClean="0">
              <a:latin typeface="Times New Roman" pitchFamily="18" charset="0"/>
              <a:cs typeface="Times New Roman" pitchFamily="18" charset="0"/>
            </a:endParaRPr>
          </a:p>
          <a:p>
            <a:pPr marL="68580" indent="0">
              <a:buNone/>
            </a:pPr>
            <a:endParaRPr lang="sr-Cyrl-RS" sz="1800" dirty="0" smtClean="0">
              <a:latin typeface="Times New Roman" pitchFamily="18" charset="0"/>
              <a:cs typeface="Times New Roman" pitchFamily="18" charset="0"/>
            </a:endParaRPr>
          </a:p>
          <a:p>
            <a:r>
              <a:rPr lang="sr-Cyrl-RS" sz="1800" dirty="0" smtClean="0">
                <a:latin typeface="Times New Roman" pitchFamily="18" charset="0"/>
                <a:cs typeface="Times New Roman" pitchFamily="18" charset="0"/>
              </a:rPr>
              <a:t>Друго влакно животињског порекла је свила, коју прави врста гусенице која се назива свилена буба, која преде чауру да би се припремила за преображај у лептира.</a:t>
            </a:r>
            <a:endParaRPr lang="sr-Latn-RS" sz="1800"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204864"/>
            <a:ext cx="2664296" cy="12961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498536"/>
            <a:ext cx="2232248" cy="2026808"/>
          </a:xfrm>
          <a:prstGeom prst="rect">
            <a:avLst/>
          </a:prstGeom>
        </p:spPr>
      </p:pic>
    </p:spTree>
    <p:extLst>
      <p:ext uri="{BB962C8B-B14F-4D97-AF65-F5344CB8AC3E}">
        <p14:creationId xmlns:p14="http://schemas.microsoft.com/office/powerpoint/2010/main" val="2715969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52736"/>
            <a:ext cx="6777317" cy="4779893"/>
          </a:xfrm>
        </p:spPr>
        <p:txBody>
          <a:bodyPr>
            <a:normAutofit/>
          </a:bodyPr>
          <a:lstStyle/>
          <a:p>
            <a:r>
              <a:rPr lang="sr-Cyrl-RS" sz="2000" dirty="0" smtClean="0">
                <a:latin typeface="Times New Roman" pitchFamily="18" charset="0"/>
                <a:cs typeface="Times New Roman" pitchFamily="18" charset="0"/>
              </a:rPr>
              <a:t>Влакна биљног порекла су лан, памук, конопља, јута, итд.</a:t>
            </a:r>
            <a:endParaRPr lang="sr-Latn-R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420888"/>
            <a:ext cx="2952328" cy="2819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73" y="2514082"/>
            <a:ext cx="2527548" cy="2819400"/>
          </a:xfrm>
          <a:prstGeom prst="rect">
            <a:avLst/>
          </a:prstGeom>
        </p:spPr>
      </p:pic>
    </p:spTree>
    <p:extLst>
      <p:ext uri="{BB962C8B-B14F-4D97-AF65-F5344CB8AC3E}">
        <p14:creationId xmlns:p14="http://schemas.microsoft.com/office/powerpoint/2010/main" val="2870819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52736"/>
            <a:ext cx="6777317" cy="4779893"/>
          </a:xfrm>
        </p:spPr>
        <p:txBody>
          <a:bodyPr>
            <a:normAutofit/>
          </a:bodyPr>
          <a:lstStyle/>
          <a:p>
            <a:r>
              <a:rPr lang="sr-Cyrl-RS" sz="2000" dirty="0" smtClean="0">
                <a:latin typeface="Times New Roman" pitchFamily="18" charset="0"/>
                <a:cs typeface="Times New Roman" pitchFamily="18" charset="0"/>
              </a:rPr>
              <a:t>Синтетичка влакна најчешће се израђују из петрохемијских производа (нафта).</a:t>
            </a:r>
          </a:p>
          <a:p>
            <a:r>
              <a:rPr lang="sr-Cyrl-RS" sz="2000" dirty="0" smtClean="0">
                <a:latin typeface="Times New Roman" pitchFamily="18" charset="0"/>
                <a:cs typeface="Times New Roman" pitchFamily="18" charset="0"/>
              </a:rPr>
              <a:t>Најзаступљеније синтетичке тканине су:</a:t>
            </a:r>
          </a:p>
          <a:p>
            <a:pPr marL="68580" indent="0">
              <a:buNone/>
            </a:pPr>
            <a:r>
              <a:rPr lang="sr-Cyrl-RS" sz="2000" dirty="0" smtClean="0">
                <a:latin typeface="Times New Roman" pitchFamily="18" charset="0"/>
                <a:cs typeface="Times New Roman" pitchFamily="18" charset="0"/>
              </a:rPr>
              <a:t>-најлон,</a:t>
            </a:r>
          </a:p>
          <a:p>
            <a:pPr marL="68580" indent="0">
              <a:buNone/>
            </a:pPr>
            <a:r>
              <a:rPr lang="sr-Cyrl-RS" sz="2000" dirty="0" smtClean="0">
                <a:latin typeface="Times New Roman" pitchFamily="18" charset="0"/>
                <a:cs typeface="Times New Roman" pitchFamily="18" charset="0"/>
              </a:rPr>
              <a:t>-полиестер,</a:t>
            </a:r>
          </a:p>
          <a:p>
            <a:pPr marL="68580" indent="0">
              <a:buNone/>
            </a:pPr>
            <a:r>
              <a:rPr lang="sr-Cyrl-RS" sz="2000" dirty="0" smtClean="0">
                <a:latin typeface="Times New Roman" pitchFamily="18" charset="0"/>
                <a:cs typeface="Times New Roman" pitchFamily="18" charset="0"/>
              </a:rPr>
              <a:t>-акрилне тканине и др.</a:t>
            </a:r>
            <a:endParaRPr lang="sr-Latn-R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55069"/>
            <a:ext cx="3029322" cy="20212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438525"/>
            <a:ext cx="2476500" cy="2870795"/>
          </a:xfrm>
          <a:prstGeom prst="rect">
            <a:avLst/>
          </a:prstGeom>
        </p:spPr>
      </p:pic>
    </p:spTree>
    <p:extLst>
      <p:ext uri="{BB962C8B-B14F-4D97-AF65-F5344CB8AC3E}">
        <p14:creationId xmlns:p14="http://schemas.microsoft.com/office/powerpoint/2010/main" val="2600321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772816"/>
            <a:ext cx="6777317" cy="4131821"/>
          </a:xfrm>
        </p:spPr>
        <p:txBody>
          <a:bodyPr>
            <a:normAutofit/>
          </a:bodyPr>
          <a:lstStyle/>
          <a:p>
            <a:r>
              <a:rPr lang="sr-Cyrl-RS" sz="1800" dirty="0" smtClean="0">
                <a:latin typeface="Times New Roman" pitchFamily="18" charset="0"/>
                <a:cs typeface="Times New Roman" pitchFamily="18" charset="0"/>
              </a:rPr>
              <a:t>Кожа може бити природног и вештачког порекла.</a:t>
            </a:r>
          </a:p>
          <a:p>
            <a:r>
              <a:rPr lang="sr-Cyrl-RS" sz="1800" dirty="0" smtClean="0">
                <a:latin typeface="Times New Roman" pitchFamily="18" charset="0"/>
                <a:cs typeface="Times New Roman" pitchFamily="18" charset="0"/>
              </a:rPr>
              <a:t>Природна кожа се добија од животињске коже технолошким поступком који се назива штављење коже. Штављење је поступак којим се сирова кожа обрађује разним хемикалијама да би била мекана или полутврда. Од ње се израђују обућа, одећа, торбе , елементи.</a:t>
            </a:r>
          </a:p>
          <a:p>
            <a:r>
              <a:rPr lang="sr-Cyrl-RS" sz="1800" dirty="0" smtClean="0">
                <a:latin typeface="Times New Roman" pitchFamily="18" charset="0"/>
                <a:cs typeface="Times New Roman" pitchFamily="18" charset="0"/>
              </a:rPr>
              <a:t>Вештачка кожа (скај, еко-кожа) има скоро све особине природне коже, израђује се у више боја и доста је јефтинија од природне.</a:t>
            </a:r>
          </a:p>
        </p:txBody>
      </p:sp>
      <p:sp>
        <p:nvSpPr>
          <p:cNvPr id="4" name="TextBox 3"/>
          <p:cNvSpPr txBox="1"/>
          <p:nvPr/>
        </p:nvSpPr>
        <p:spPr>
          <a:xfrm rot="10800000" flipV="1">
            <a:off x="2915816" y="995536"/>
            <a:ext cx="2952328" cy="646331"/>
          </a:xfrm>
          <a:prstGeom prst="rect">
            <a:avLst/>
          </a:prstGeom>
          <a:noFill/>
        </p:spPr>
        <p:txBody>
          <a:bodyPr wrap="square" rtlCol="0">
            <a:spAutoFit/>
          </a:bodyPr>
          <a:lstStyle/>
          <a:p>
            <a:pPr algn="ctr"/>
            <a:r>
              <a:rPr lang="sr-Cyrl-RS" sz="3600" dirty="0" smtClean="0">
                <a:solidFill>
                  <a:srgbClr val="FF0000"/>
                </a:solidFill>
                <a:latin typeface="Times New Roman" pitchFamily="18" charset="0"/>
                <a:cs typeface="Times New Roman" pitchFamily="18" charset="0"/>
              </a:rPr>
              <a:t>Кожа</a:t>
            </a:r>
            <a:endParaRPr lang="sr-Latn-RS" sz="3600" dirty="0">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4581128"/>
            <a:ext cx="2088232" cy="151945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8656" t="26306" r="5822" b="43165"/>
          <a:stretch/>
        </p:blipFill>
        <p:spPr>
          <a:xfrm>
            <a:off x="4499992" y="4365104"/>
            <a:ext cx="3500195" cy="1735482"/>
          </a:xfrm>
          <a:prstGeom prst="rect">
            <a:avLst/>
          </a:prstGeom>
        </p:spPr>
      </p:pic>
    </p:spTree>
    <p:extLst>
      <p:ext uri="{BB962C8B-B14F-4D97-AF65-F5344CB8AC3E}">
        <p14:creationId xmlns:p14="http://schemas.microsoft.com/office/powerpoint/2010/main" val="3021799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708920"/>
            <a:ext cx="6777317" cy="3123709"/>
          </a:xfrm>
        </p:spPr>
        <p:txBody>
          <a:bodyPr>
            <a:prstTxWarp prst="textArchUp">
              <a:avLst/>
            </a:prstTxWarp>
          </a:bodyPr>
          <a:lstStyle/>
          <a:p>
            <a:pPr marL="68580" indent="0" algn="ctr">
              <a:buNone/>
            </a:pPr>
            <a:r>
              <a:rPr lang="sr-Cyrl-RS" b="1" dirty="0">
                <a:ln w="10541" cmpd="sng">
                  <a:solidFill>
                    <a:schemeClr val="accent1">
                      <a:shade val="88000"/>
                      <a:satMod val="110000"/>
                    </a:schemeClr>
                  </a:solidFill>
                  <a:prstDash val="solid"/>
                </a:ln>
                <a:solidFill>
                  <a:schemeClr val="bg2">
                    <a:lumMod val="50000"/>
                  </a:schemeClr>
                </a:solidFill>
                <a:effectLst>
                  <a:glow rad="228600">
                    <a:schemeClr val="accent1">
                      <a:satMod val="175000"/>
                      <a:alpha val="40000"/>
                    </a:schemeClr>
                  </a:glow>
                </a:effectLst>
                <a:latin typeface="Times New Roman" pitchFamily="18" charset="0"/>
                <a:cs typeface="Times New Roman" pitchFamily="18" charset="0"/>
              </a:rPr>
              <a:t> </a:t>
            </a:r>
            <a:r>
              <a:rPr lang="sr-Cyrl-R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ХВАЛА НА ПАЖЊИ</a:t>
            </a:r>
            <a:r>
              <a:rPr lang="sr-Cyrl-R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a:t>
            </a:r>
            <a:endParaRPr lang="sr-Latn-RS" sz="4800" b="1" dirty="0">
              <a:ln w="10541" cmpd="sng">
                <a:solidFill>
                  <a:schemeClr val="accent1">
                    <a:shade val="88000"/>
                    <a:satMod val="110000"/>
                  </a:schemeClr>
                </a:solidFill>
                <a:prstDash val="solid"/>
              </a:ln>
              <a:solidFill>
                <a:schemeClr val="bg2">
                  <a:lumMod val="50000"/>
                </a:schemeClr>
              </a:solidFill>
              <a:effectLst>
                <a:glow rad="228600">
                  <a:schemeClr val="accent1">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76550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764704"/>
            <a:ext cx="6777317" cy="5976664"/>
          </a:xfrm>
        </p:spPr>
        <p:txBody>
          <a:bodyPr>
            <a:normAutofit/>
          </a:bodyPr>
          <a:lstStyle/>
          <a:p>
            <a:r>
              <a:rPr lang="sr-Cyrl-RS" sz="1800" dirty="0" smtClean="0">
                <a:latin typeface="Times New Roman" pitchFamily="18" charset="0"/>
                <a:cs typeface="Times New Roman" pitchFamily="18" charset="0"/>
              </a:rPr>
              <a:t>Механичка енергија – способност тела да изврши рад.</a:t>
            </a:r>
          </a:p>
          <a:p>
            <a:endParaRPr lang="sr-Cyrl-RS" dirty="0"/>
          </a:p>
          <a:p>
            <a:endParaRPr lang="sr-Cyrl-RS" dirty="0" smtClean="0"/>
          </a:p>
          <a:p>
            <a:endParaRPr lang="sr-Cyrl-RS" sz="1800" dirty="0" smtClean="0">
              <a:latin typeface="Times New Roman" pitchFamily="18" charset="0"/>
              <a:cs typeface="Times New Roman" pitchFamily="18" charset="0"/>
            </a:endParaRPr>
          </a:p>
          <a:p>
            <a:endParaRPr lang="sr-Cyrl-RS" sz="1800" dirty="0" smtClean="0">
              <a:latin typeface="Times New Roman" pitchFamily="18" charset="0"/>
              <a:cs typeface="Times New Roman" pitchFamily="18" charset="0"/>
            </a:endParaRPr>
          </a:p>
          <a:p>
            <a:r>
              <a:rPr lang="sr-Cyrl-RS" sz="1800" dirty="0" smtClean="0">
                <a:latin typeface="Times New Roman" pitchFamily="18" charset="0"/>
                <a:cs typeface="Times New Roman" pitchFamily="18" charset="0"/>
              </a:rPr>
              <a:t>Топлотна енергија- степен загрејаности неког тела. Највећи извор топлоте и светлости на нашој планети је Сунце</a:t>
            </a:r>
            <a:r>
              <a:rPr lang="sr-Cyrl-RS" dirty="0" smtClean="0"/>
              <a:t>.</a:t>
            </a:r>
          </a:p>
          <a:p>
            <a:endParaRPr lang="sr-Cyrl-RS" dirty="0"/>
          </a:p>
          <a:p>
            <a:endParaRPr lang="sr-Cyrl-RS" dirty="0" smtClean="0"/>
          </a:p>
          <a:p>
            <a:pPr marL="68580" indent="0">
              <a:buNone/>
            </a:pPr>
            <a:endParaRPr lang="sr-Cyrl-RS" dirty="0" smtClean="0"/>
          </a:p>
          <a:p>
            <a:r>
              <a:rPr lang="sr-Cyrl-RS" sz="1800" dirty="0" smtClean="0">
                <a:latin typeface="Times New Roman" pitchFamily="18" charset="0"/>
                <a:cs typeface="Times New Roman" pitchFamily="18" charset="0"/>
              </a:rPr>
              <a:t>Хемијска енергија- при хемијским процесима настаје (ослобађа се у процесу фотосинтезе, варења хране,сагоревање горива)</a:t>
            </a:r>
          </a:p>
          <a:p>
            <a:endParaRPr lang="sr-Latn-R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460" y="1356614"/>
            <a:ext cx="2286000" cy="990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429000"/>
            <a:ext cx="1785798" cy="100811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5909" t="30192" r="30909" b="46092"/>
          <a:stretch/>
        </p:blipFill>
        <p:spPr>
          <a:xfrm>
            <a:off x="3189993" y="5357370"/>
            <a:ext cx="2198171" cy="1163737"/>
          </a:xfrm>
          <a:prstGeom prst="rect">
            <a:avLst/>
          </a:prstGeom>
        </p:spPr>
      </p:pic>
    </p:spTree>
    <p:extLst>
      <p:ext uri="{BB962C8B-B14F-4D97-AF65-F5344CB8AC3E}">
        <p14:creationId xmlns:p14="http://schemas.microsoft.com/office/powerpoint/2010/main" val="308944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92696"/>
            <a:ext cx="6777317" cy="5139933"/>
          </a:xfrm>
        </p:spPr>
        <p:txBody>
          <a:bodyPr>
            <a:normAutofit/>
          </a:bodyPr>
          <a:lstStyle/>
          <a:p>
            <a:r>
              <a:rPr lang="sr-Cyrl-RS" sz="1800" dirty="0" smtClean="0">
                <a:latin typeface="Times New Roman" pitchFamily="18" charset="0"/>
                <a:cs typeface="Times New Roman" pitchFamily="18" charset="0"/>
              </a:rPr>
              <a:t>Светлосна енергија је сачињена од веома ситних честица које се зову фотони.</a:t>
            </a:r>
          </a:p>
          <a:p>
            <a:pPr marL="68580" indent="0">
              <a:buNone/>
            </a:pPr>
            <a:endParaRPr lang="sr-Cyrl-RS" sz="1800" dirty="0" smtClean="0">
              <a:latin typeface="Times New Roman" pitchFamily="18" charset="0"/>
              <a:cs typeface="Times New Roman" pitchFamily="18" charset="0"/>
            </a:endParaRPr>
          </a:p>
          <a:p>
            <a:pPr marL="68580" indent="0">
              <a:buNone/>
            </a:pPr>
            <a:endParaRPr lang="sr-Cyrl-RS" sz="1800" dirty="0" smtClean="0">
              <a:latin typeface="Times New Roman" pitchFamily="18" charset="0"/>
              <a:cs typeface="Times New Roman" pitchFamily="18" charset="0"/>
            </a:endParaRPr>
          </a:p>
          <a:p>
            <a:pPr marL="68580" indent="0">
              <a:buNone/>
            </a:pPr>
            <a:endParaRPr lang="sr-Cyrl-RS" sz="1800" dirty="0" smtClean="0">
              <a:latin typeface="Times New Roman" pitchFamily="18" charset="0"/>
              <a:cs typeface="Times New Roman" pitchFamily="18" charset="0"/>
            </a:endParaRPr>
          </a:p>
          <a:p>
            <a:endParaRPr lang="sr-Cyrl-RS" sz="1800" dirty="0" smtClean="0">
              <a:latin typeface="Times New Roman" pitchFamily="18" charset="0"/>
              <a:cs typeface="Times New Roman" pitchFamily="18" charset="0"/>
            </a:endParaRPr>
          </a:p>
          <a:p>
            <a:endParaRPr lang="sr-Cyrl-RS" sz="1800" dirty="0">
              <a:latin typeface="Times New Roman" pitchFamily="18" charset="0"/>
              <a:cs typeface="Times New Roman" pitchFamily="18" charset="0"/>
            </a:endParaRPr>
          </a:p>
          <a:p>
            <a:endParaRPr lang="sr-Cyrl-RS" sz="1800" dirty="0" smtClean="0">
              <a:latin typeface="Times New Roman" pitchFamily="18" charset="0"/>
              <a:cs typeface="Times New Roman" pitchFamily="18" charset="0"/>
            </a:endParaRPr>
          </a:p>
          <a:p>
            <a:r>
              <a:rPr lang="sr-Cyrl-RS" sz="1800" dirty="0" smtClean="0">
                <a:latin typeface="Times New Roman" pitchFamily="18" charset="0"/>
                <a:cs typeface="Times New Roman" pitchFamily="18" charset="0"/>
              </a:rPr>
              <a:t>Електрична енергија се најчешће користи. Научник Никола Тесла је изумео уређај такозвани Теслин генератор наизменичне струје , помоћу кога се производи елекртична струја у свету.</a:t>
            </a:r>
            <a:endParaRPr lang="sr-Latn-RS" sz="18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099" y="4490004"/>
            <a:ext cx="3074354" cy="1575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072" y="1280706"/>
            <a:ext cx="3196381" cy="1699287"/>
          </a:xfrm>
          <a:prstGeom prst="rect">
            <a:avLst/>
          </a:prstGeom>
        </p:spPr>
      </p:pic>
    </p:spTree>
    <p:extLst>
      <p:ext uri="{BB962C8B-B14F-4D97-AF65-F5344CB8AC3E}">
        <p14:creationId xmlns:p14="http://schemas.microsoft.com/office/powerpoint/2010/main" val="1591266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80728"/>
            <a:ext cx="6777317" cy="4851901"/>
          </a:xfrm>
        </p:spPr>
        <p:txBody>
          <a:bodyPr>
            <a:normAutofit/>
          </a:bodyPr>
          <a:lstStyle/>
          <a:p>
            <a:r>
              <a:rPr lang="sr-Cyrl-RS" sz="1800" dirty="0" smtClean="0">
                <a:latin typeface="Times New Roman" pitchFamily="18" charset="0"/>
                <a:cs typeface="Times New Roman" pitchFamily="18" charset="0"/>
              </a:rPr>
              <a:t>Да би се добио било који облик енергије потребни су енергетски извори.</a:t>
            </a:r>
          </a:p>
          <a:p>
            <a:r>
              <a:rPr lang="sr-Cyrl-RS" sz="1800" dirty="0" smtClean="0">
                <a:latin typeface="Times New Roman" pitchFamily="18" charset="0"/>
                <a:cs typeface="Times New Roman" pitchFamily="18" charset="0"/>
              </a:rPr>
              <a:t>Сунце представља највећи извор обновљиве енегије, чије се зрачење претвара у друге облике обновљиве енергије,попут енергије ветра, биомасе, енергије таласа.</a:t>
            </a:r>
          </a:p>
          <a:p>
            <a:r>
              <a:rPr lang="sr-Cyrl-RS" sz="1800" dirty="0" smtClean="0">
                <a:latin typeface="Times New Roman" pitchFamily="18" charset="0"/>
                <a:cs typeface="Times New Roman" pitchFamily="18" charset="0"/>
              </a:rPr>
              <a:t>Соларни колектори претварају сунчеву енергију у топлотну енергију воде.</a:t>
            </a:r>
          </a:p>
          <a:p>
            <a:pPr marL="68580" indent="0">
              <a:buNone/>
            </a:pPr>
            <a:endParaRPr lang="sr-Cyrl-RS" sz="1800" dirty="0" smtClean="0">
              <a:latin typeface="Times New Roman" pitchFamily="18" charset="0"/>
              <a:cs typeface="Times New Roman" pitchFamily="18" charset="0"/>
            </a:endParaRPr>
          </a:p>
          <a:p>
            <a:r>
              <a:rPr lang="sr-Cyrl-RS" sz="1800" dirty="0" smtClean="0">
                <a:latin typeface="Times New Roman" pitchFamily="18" charset="0"/>
                <a:cs typeface="Times New Roman" pitchFamily="18" charset="0"/>
              </a:rPr>
              <a:t>Вода стално кружи у природи. Енергија водених токова је најпре коршћена за покретање воденица.</a:t>
            </a:r>
          </a:p>
          <a:p>
            <a:endParaRPr lang="sr-Cyrl-RS" sz="1800" dirty="0">
              <a:latin typeface="Times New Roman" pitchFamily="18" charset="0"/>
              <a:cs typeface="Times New Roman" pitchFamily="18" charset="0"/>
            </a:endParaRPr>
          </a:p>
          <a:p>
            <a:endParaRPr lang="sr-Cyrl-RS" sz="1800" dirty="0">
              <a:latin typeface="Times New Roman" pitchFamily="18" charset="0"/>
              <a:cs typeface="Times New Roman" pitchFamily="18" charset="0"/>
            </a:endParaRPr>
          </a:p>
          <a:p>
            <a:pPr marL="68580" indent="0">
              <a:buNone/>
            </a:pPr>
            <a:endParaRPr lang="sr-Latn-RS" sz="18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432536"/>
            <a:ext cx="2016224" cy="13943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319507"/>
            <a:ext cx="3528392" cy="16204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3837" y="0"/>
            <a:ext cx="2363755" cy="1772816"/>
          </a:xfrm>
          <a:prstGeom prst="rect">
            <a:avLst/>
          </a:prstGeom>
        </p:spPr>
      </p:pic>
    </p:spTree>
    <p:extLst>
      <p:ext uri="{BB962C8B-B14F-4D97-AF65-F5344CB8AC3E}">
        <p14:creationId xmlns:p14="http://schemas.microsoft.com/office/powerpoint/2010/main" val="90392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196752"/>
            <a:ext cx="6777317" cy="4635877"/>
          </a:xfrm>
        </p:spPr>
        <p:txBody>
          <a:bodyPr>
            <a:normAutofit/>
          </a:bodyPr>
          <a:lstStyle/>
          <a:p>
            <a:r>
              <a:rPr lang="sr-Cyrl-RS" sz="1800" dirty="0" smtClean="0">
                <a:latin typeface="Times New Roman" pitchFamily="18" charset="0"/>
                <a:cs typeface="Times New Roman" pitchFamily="18" charset="0"/>
              </a:rPr>
              <a:t>Ветар као променљив извор енергије најпре је коришћен за покретање пловних објеката.</a:t>
            </a:r>
          </a:p>
          <a:p>
            <a:r>
              <a:rPr lang="sr-Cyrl-RS" sz="1800" dirty="0" smtClean="0">
                <a:latin typeface="Times New Roman" pitchFamily="18" charset="0"/>
                <a:cs typeface="Times New Roman" pitchFamily="18" charset="0"/>
              </a:rPr>
              <a:t>Природа ветра наметнула је употребу за усавршавањем ветрењача.</a:t>
            </a:r>
          </a:p>
          <a:p>
            <a:r>
              <a:rPr lang="sr-Cyrl-RS" sz="1800" dirty="0" smtClean="0">
                <a:latin typeface="Times New Roman" pitchFamily="18" charset="0"/>
                <a:cs typeface="Times New Roman" pitchFamily="18" charset="0"/>
              </a:rPr>
              <a:t>Данас се ветар највише користи за покретање ветерогенератора који производе електричну енергију.</a:t>
            </a:r>
          </a:p>
          <a:p>
            <a:endParaRPr lang="sr-Latn-RS" sz="18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356992"/>
            <a:ext cx="4032448" cy="2849596"/>
          </a:xfrm>
          <a:prstGeom prst="rect">
            <a:avLst/>
          </a:prstGeom>
        </p:spPr>
      </p:pic>
    </p:spTree>
    <p:extLst>
      <p:ext uri="{BB962C8B-B14F-4D97-AF65-F5344CB8AC3E}">
        <p14:creationId xmlns:p14="http://schemas.microsoft.com/office/powerpoint/2010/main" val="80920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40768"/>
            <a:ext cx="6777317" cy="4491861"/>
          </a:xfrm>
        </p:spPr>
        <p:txBody>
          <a:bodyPr>
            <a:normAutofit/>
          </a:bodyPr>
          <a:lstStyle/>
          <a:p>
            <a:r>
              <a:rPr lang="sr-Cyrl-RS" sz="1800" dirty="0" smtClean="0">
                <a:latin typeface="Times New Roman" pitchFamily="18" charset="0"/>
                <a:cs typeface="Times New Roman" pitchFamily="18" charset="0"/>
              </a:rPr>
              <a:t>Необновљиви извори енергије су:</a:t>
            </a:r>
          </a:p>
          <a:p>
            <a:r>
              <a:rPr lang="sr-Cyrl-RS" sz="1800" dirty="0" smtClean="0">
                <a:latin typeface="Times New Roman" pitchFamily="18" charset="0"/>
                <a:cs typeface="Times New Roman" pitchFamily="18" charset="0"/>
              </a:rPr>
              <a:t>Угаљ- користи се за добијање електричне енергије у термоелектранама и за загревање у домаћинствима.</a:t>
            </a:r>
          </a:p>
          <a:p>
            <a:r>
              <a:rPr lang="sr-Cyrl-RS" sz="1800" dirty="0" smtClean="0">
                <a:latin typeface="Times New Roman" pitchFamily="18" charset="0"/>
                <a:cs typeface="Times New Roman" pitchFamily="18" charset="0"/>
              </a:rPr>
              <a:t>Нафта се налази под водом и под земљом. Сирова нафта се прерађује у рафинеријама.</a:t>
            </a:r>
          </a:p>
          <a:p>
            <a:r>
              <a:rPr lang="sr-Cyrl-RS" sz="1800" dirty="0" smtClean="0">
                <a:latin typeface="Times New Roman" pitchFamily="18" charset="0"/>
                <a:cs typeface="Times New Roman" pitchFamily="18" charset="0"/>
              </a:rPr>
              <a:t>После прераде нафте, добијају се деривати нафте, дизел, гориво, мазут и керозин.</a:t>
            </a:r>
          </a:p>
          <a:p>
            <a:pPr marL="68580" indent="0">
              <a:buNone/>
            </a:pPr>
            <a:endParaRPr lang="sr-Cyrl-RS" sz="1800" dirty="0" smtClean="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094" y="4064988"/>
            <a:ext cx="2376264" cy="153583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196" t="50059" r="1700" b="7916"/>
          <a:stretch/>
        </p:blipFill>
        <p:spPr>
          <a:xfrm>
            <a:off x="3923928" y="4064988"/>
            <a:ext cx="4272493" cy="1475908"/>
          </a:xfrm>
          <a:prstGeom prst="rect">
            <a:avLst/>
          </a:prstGeom>
        </p:spPr>
      </p:pic>
    </p:spTree>
    <p:extLst>
      <p:ext uri="{BB962C8B-B14F-4D97-AF65-F5344CB8AC3E}">
        <p14:creationId xmlns:p14="http://schemas.microsoft.com/office/powerpoint/2010/main" val="79091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412776"/>
            <a:ext cx="6777317" cy="4419853"/>
          </a:xfrm>
        </p:spPr>
        <p:txBody>
          <a:bodyPr>
            <a:normAutofit/>
          </a:bodyPr>
          <a:lstStyle/>
          <a:p>
            <a:r>
              <a:rPr lang="sr-Cyrl-RS" sz="1800" dirty="0" smtClean="0">
                <a:latin typeface="Times New Roman" pitchFamily="18" charset="0"/>
                <a:cs typeface="Times New Roman" pitchFamily="18" charset="0"/>
              </a:rPr>
              <a:t>Енергија се трансформише из једног облика у други:</a:t>
            </a:r>
          </a:p>
          <a:p>
            <a:r>
              <a:rPr lang="sr-Cyrl-RS" sz="1800" dirty="0" smtClean="0">
                <a:latin typeface="Times New Roman" pitchFamily="18" charset="0"/>
                <a:cs typeface="Times New Roman" pitchFamily="18" charset="0"/>
              </a:rPr>
              <a:t>Електрична у светлосну</a:t>
            </a:r>
          </a:p>
          <a:p>
            <a:r>
              <a:rPr lang="sr-Cyrl-RS" sz="1800" dirty="0" smtClean="0">
                <a:latin typeface="Times New Roman" pitchFamily="18" charset="0"/>
                <a:cs typeface="Times New Roman" pitchFamily="18" charset="0"/>
              </a:rPr>
              <a:t>Електрична у топлотну</a:t>
            </a:r>
          </a:p>
          <a:p>
            <a:r>
              <a:rPr lang="sr-Cyrl-RS" sz="1800" dirty="0" smtClean="0">
                <a:latin typeface="Times New Roman" pitchFamily="18" charset="0"/>
                <a:cs typeface="Times New Roman" pitchFamily="18" charset="0"/>
              </a:rPr>
              <a:t>Електрична у механичку</a:t>
            </a:r>
          </a:p>
          <a:p>
            <a:r>
              <a:rPr lang="sr-Cyrl-RS" sz="1800" dirty="0" smtClean="0">
                <a:latin typeface="Times New Roman" pitchFamily="18" charset="0"/>
                <a:cs typeface="Times New Roman" pitchFamily="18" charset="0"/>
              </a:rPr>
              <a:t>Хемијска енергија варења хране у механичку енергију кретања, раста</a:t>
            </a:r>
          </a:p>
          <a:p>
            <a:r>
              <a:rPr lang="sr-Cyrl-RS" sz="1800" dirty="0" smtClean="0">
                <a:latin typeface="Times New Roman" pitchFamily="18" charset="0"/>
                <a:cs typeface="Times New Roman" pitchFamily="18" charset="0"/>
              </a:rPr>
              <a:t>Механичка енергија у топлотну</a:t>
            </a:r>
          </a:p>
          <a:p>
            <a:r>
              <a:rPr lang="sr-Cyrl-RS" sz="1800" dirty="0" smtClean="0">
                <a:latin typeface="Times New Roman" pitchFamily="18" charset="0"/>
                <a:cs typeface="Times New Roman" pitchFamily="18" charset="0"/>
              </a:rPr>
              <a:t>Топлотна енергија у светлосну, и тако даље.</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240645"/>
            <a:ext cx="3467865" cy="2004616"/>
          </a:xfrm>
          <a:prstGeom prst="rect">
            <a:avLst/>
          </a:prstGeom>
        </p:spPr>
      </p:pic>
    </p:spTree>
    <p:extLst>
      <p:ext uri="{BB962C8B-B14F-4D97-AF65-F5344CB8AC3E}">
        <p14:creationId xmlns:p14="http://schemas.microsoft.com/office/powerpoint/2010/main" val="2206079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310</TotalTime>
  <Words>2231</Words>
  <Application>Microsoft Office PowerPoint</Application>
  <PresentationFormat>On-screen Show (4:3)</PresentationFormat>
  <Paragraphs>180</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Austin</vt:lpstr>
      <vt:lpstr>Ресурси и производња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Основна својства материјала</vt:lpstr>
      <vt:lpstr>Управљање отпадом</vt:lpstr>
      <vt:lpstr>Рециклажа</vt:lpstr>
      <vt:lpstr>PowerPoint Presentation</vt:lpstr>
      <vt:lpstr>PowerPoint Presentation</vt:lpstr>
      <vt:lpstr>PowerPoint Presentation</vt:lpstr>
      <vt:lpstr>PowerPoint Presentation</vt:lpstr>
      <vt:lpstr>Заштита животне средине</vt:lpstr>
      <vt:lpstr>PowerPoint Presentation</vt:lpstr>
      <vt:lpstr>PowerPoint Presentation</vt:lpstr>
      <vt:lpstr>Дрво</vt:lpstr>
      <vt:lpstr>PowerPoint Presentation</vt:lpstr>
      <vt:lpstr>PowerPoint Presentation</vt:lpstr>
      <vt:lpstr>PowerPoint Presentation</vt:lpstr>
      <vt:lpstr>PowerPoint Presentation</vt:lpstr>
      <vt:lpstr>Папир</vt:lpstr>
      <vt:lpstr>Технологија производње папира</vt:lpstr>
      <vt:lpstr>PowerPoint Presentation</vt:lpstr>
      <vt:lpstr>PowerPoint Presentation</vt:lpstr>
      <vt:lpstr>Текстил</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30</cp:revision>
  <dcterms:created xsi:type="dcterms:W3CDTF">2022-03-11T15:22:12Z</dcterms:created>
  <dcterms:modified xsi:type="dcterms:W3CDTF">2022-03-12T13:18:00Z</dcterms:modified>
</cp:coreProperties>
</file>