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2" r:id="rId4"/>
    <p:sldId id="262" r:id="rId5"/>
    <p:sldId id="258" r:id="rId6"/>
    <p:sldId id="259" r:id="rId7"/>
    <p:sldId id="263" r:id="rId8"/>
    <p:sldId id="268" r:id="rId9"/>
    <p:sldId id="265" r:id="rId10"/>
    <p:sldId id="264" r:id="rId11"/>
    <p:sldId id="266" r:id="rId12"/>
    <p:sldId id="269" r:id="rId13"/>
    <p:sldId id="271" r:id="rId14"/>
    <p:sldId id="270" r:id="rId15"/>
    <p:sldId id="267" r:id="rId16"/>
    <p:sldId id="273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7" d="100"/>
          <a:sy n="67" d="100"/>
        </p:scale>
        <p:origin x="139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5EF19-AFBC-41E3-A6CE-3917C1DFA7AE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F95209-3747-4703-86F2-C46697F675A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44339" y="26988"/>
            <a:ext cx="1999661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48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5FCD8-AE1F-43D0-9EA9-CDBEDEE7BBD5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B2925-EECE-454F-8F40-8F86BA6C18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40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A836B-1AC0-4306-80FE-034E6FDB68EB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1AE17-218F-4889-9705-C9B774C130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16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B777E-205A-46C7-A185-585F8A142D0A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461D5-EF1D-4B7E-8206-E26BE338E8DE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21148" y="0"/>
            <a:ext cx="1999661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61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EB2F8-CAF4-4177-B5EE-1FF826D1A3F7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EA0072-9F33-4F3C-A5B1-9C5A91EB3F1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24461" y="13252"/>
            <a:ext cx="1999661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979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CA1C8-5CE0-4971-BFEC-D5ABFA7A1218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4715D-8BB6-4DDF-9468-FDBE3DF98CB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21148" y="44451"/>
            <a:ext cx="1999661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701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A9397-0A8A-4176-A968-CCF35508E66A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F0996-4BCE-49F5-AC40-76235981FF0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80782" y="0"/>
            <a:ext cx="1999661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43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9AC94-A42A-45DF-ABF9-C2DF60CC8BF4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3C3FB-5536-4864-8721-AF581C2DEAE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44339" y="26504"/>
            <a:ext cx="1999661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212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1CC5D-5305-4FB2-BD15-2F97A896160A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7C587-1FBD-47D9-9E8F-4C99686F00A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77469" y="36443"/>
            <a:ext cx="1999661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159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37C1C-AA89-47A0-B8A0-5650268935AA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40BCF-3E26-4591-A916-A31AD9C1408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44339" y="42863"/>
            <a:ext cx="1999661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939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9AC7F-79D8-403F-BB18-63AE5296E4F5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D063FC-5E60-4E71-8F1B-6005CADB68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33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51C31F-D5DE-45FF-99FB-D2CEA6480582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A9F66D2-0EAC-4ABD-AD96-12B64866477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38" y="31750"/>
            <a:ext cx="735012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PowerPoint_97-2003_Presentation1.ppt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pinterest.com/pin/681943568554254489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2365375"/>
          </a:xfrm>
          <a:ln>
            <a:solidFill>
              <a:srgbClr val="C00000"/>
            </a:solidFill>
            <a:miter lim="800000"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Настава у кабинету и примена мера заштите на раду</a:t>
            </a:r>
            <a:endParaRPr lang="en-US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3500" y="0"/>
            <a:ext cx="9043988" cy="838200"/>
          </a:xfrm>
        </p:spPr>
        <p:txBody>
          <a:bodyPr/>
          <a:lstStyle/>
          <a:p>
            <a:pPr algn="l" eaLnBrk="1" hangingPunct="1"/>
            <a:r>
              <a:rPr lang="sr-Cyrl-RS" b="1" smtClean="0">
                <a:latin typeface="Arial" panose="020B0604020202020204" pitchFamily="34" charset="0"/>
                <a:cs typeface="Arial" panose="020B0604020202020204" pitchFamily="34" charset="0"/>
              </a:rPr>
              <a:t>Коришћење техничких уређаја</a:t>
            </a:r>
            <a:endParaRPr lang="en-US" b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1" name="TextBox 7"/>
          <p:cNvSpPr txBox="1">
            <a:spLocks noChangeArrowheads="1"/>
          </p:cNvSpPr>
          <p:nvPr/>
        </p:nvSpPr>
        <p:spPr bwMode="auto">
          <a:xfrm>
            <a:off x="63500" y="1020763"/>
            <a:ext cx="88423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sz="2000">
                <a:latin typeface="Arial" panose="020B0604020202020204" pitchFamily="34" charset="0"/>
              </a:rPr>
              <a:t>Као што алат у школском кабинету мора бити исправан и безбедан за руковање тај услов морају задовољавати и електрични апарати и уређаји. Осим исправности уређаја мора се </a:t>
            </a:r>
            <a:r>
              <a:rPr lang="ru-RU" sz="2000" b="1">
                <a:latin typeface="Arial" panose="020B0604020202020204" pitchFamily="34" charset="0"/>
              </a:rPr>
              <a:t>строго пазити на начин на који се електрични апарати користе. </a:t>
            </a:r>
            <a:endParaRPr lang="en-US" sz="2000" b="1">
              <a:latin typeface="Arial" panose="020B0604020202020204" pitchFamily="34" charset="0"/>
            </a:endParaRPr>
          </a:p>
        </p:txBody>
      </p:sp>
      <p:sp>
        <p:nvSpPr>
          <p:cNvPr id="12292" name="TextBox 8"/>
          <p:cNvSpPr txBox="1">
            <a:spLocks noChangeArrowheads="1"/>
          </p:cNvSpPr>
          <p:nvPr/>
        </p:nvSpPr>
        <p:spPr bwMode="auto">
          <a:xfrm>
            <a:off x="63500" y="5178425"/>
            <a:ext cx="90519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000">
                <a:latin typeface="Arial" panose="020B0604020202020204" pitchFamily="34" charset="0"/>
              </a:rPr>
              <a:t>Твоје руке морају да буду суве, да не стојиш у води, не додирујеш не изоловане жице и сл. јер електрична струја је опасна уколико пролази кроз тело човека. </a:t>
            </a:r>
            <a:r>
              <a:rPr lang="ru-RU" sz="2000" b="1">
                <a:latin typeface="Arial" panose="020B0604020202020204" pitchFamily="34" charset="0"/>
              </a:rPr>
              <a:t>Може изазвати тешке последице па и смрт. </a:t>
            </a:r>
            <a:endParaRPr lang="en-US" sz="2000" b="1">
              <a:latin typeface="Arial" panose="020B0604020202020204" pitchFamily="34" charset="0"/>
            </a:endParaRPr>
          </a:p>
        </p:txBody>
      </p:sp>
      <p:pic>
        <p:nvPicPr>
          <p:cNvPr id="12293" name="Picture 11" descr="E:\NATALIJA\TT\1. ZIVOTNOI RADNO OKRUZENJE\1. ZIVOTNOI RADNO OKRUZENJE\1.4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674938"/>
            <a:ext cx="281305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2" descr="E:\NATALIJA\TT\1. ZIVOTNOI RADNO OKRUZENJE\1. ZIVOTNOI RADNO OKRUZENJE\1.4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59050"/>
            <a:ext cx="2767013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6"/>
          <p:cNvSpPr txBox="1">
            <a:spLocks noChangeArrowheads="1"/>
          </p:cNvSpPr>
          <p:nvPr/>
        </p:nvSpPr>
        <p:spPr bwMode="auto">
          <a:xfrm>
            <a:off x="-36513" y="0"/>
            <a:ext cx="8229601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r-Cyrl-RS" sz="4400" b="1">
                <a:latin typeface="Arial" panose="020B0604020202020204" pitchFamily="34" charset="0"/>
              </a:rPr>
              <a:t>Струјни удар</a:t>
            </a:r>
            <a:endParaRPr lang="en-US" sz="4400" b="1">
              <a:latin typeface="Arial" panose="020B0604020202020204" pitchFamily="34" charset="0"/>
            </a:endParaRPr>
          </a:p>
        </p:txBody>
      </p:sp>
      <p:sp>
        <p:nvSpPr>
          <p:cNvPr id="13315" name="TextBox 6"/>
          <p:cNvSpPr txBox="1">
            <a:spLocks noChangeArrowheads="1"/>
          </p:cNvSpPr>
          <p:nvPr/>
        </p:nvSpPr>
        <p:spPr bwMode="auto">
          <a:xfrm>
            <a:off x="-19050" y="1169988"/>
            <a:ext cx="91249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2000">
                <a:latin typeface="Arial" panose="020B0604020202020204" pitchFamily="34" charset="0"/>
              </a:rPr>
              <a:t>Пролазак струје кроз тело човека назива се струјни удар. У случају да присуствујеш случају у ком је неко погођен струјним ударом</a:t>
            </a:r>
            <a:r>
              <a:rPr lang="ru-RU" sz="2000" b="1">
                <a:latin typeface="Arial" panose="020B0604020202020204" pitchFamily="34" charset="0"/>
              </a:rPr>
              <a:t> ни случајно га немој додиривати већ одмах позови неког старијег</a:t>
            </a:r>
            <a:r>
              <a:rPr lang="ru-RU" sz="2000">
                <a:latin typeface="Arial" panose="020B0604020202020204" pitchFamily="34" charset="0"/>
              </a:rPr>
              <a:t>, родитеља, наставника и сл.</a:t>
            </a:r>
            <a:endParaRPr lang="en-US" sz="2000">
              <a:latin typeface="Arial" panose="020B0604020202020204" pitchFamily="34" charset="0"/>
            </a:endParaRPr>
          </a:p>
        </p:txBody>
      </p:sp>
      <p:sp>
        <p:nvSpPr>
          <p:cNvPr id="13316" name="TextBox 6"/>
          <p:cNvSpPr txBox="1">
            <a:spLocks noChangeArrowheads="1"/>
          </p:cNvSpPr>
          <p:nvPr/>
        </p:nvSpPr>
        <p:spPr bwMode="auto">
          <a:xfrm>
            <a:off x="0" y="6069013"/>
            <a:ext cx="9239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sr-Cyrl-RS" sz="2000" b="1">
                <a:latin typeface="Arial" panose="020B0604020202020204" pitchFamily="34" charset="0"/>
              </a:rPr>
              <a:t>Погледај слике и изведи закључке.</a:t>
            </a:r>
            <a:endParaRPr lang="en-US" sz="2000" b="1">
              <a:latin typeface="Arial" panose="020B0604020202020204" pitchFamily="34" charset="0"/>
            </a:endParaRPr>
          </a:p>
        </p:txBody>
      </p:sp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38" y="2960688"/>
            <a:ext cx="4067175" cy="288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6"/>
          <p:cNvSpPr txBox="1">
            <a:spLocks noChangeArrowheads="1"/>
          </p:cNvSpPr>
          <p:nvPr/>
        </p:nvSpPr>
        <p:spPr bwMode="auto">
          <a:xfrm>
            <a:off x="19050" y="0"/>
            <a:ext cx="8229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r-Cyrl-RS" sz="4400" b="1">
                <a:solidFill>
                  <a:srgbClr val="000000"/>
                </a:solidFill>
                <a:latin typeface="Arial" panose="020B0604020202020204" pitchFamily="34" charset="0"/>
              </a:rPr>
              <a:t>Мере опреза</a:t>
            </a:r>
            <a:endParaRPr lang="en-US" sz="44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339" name="TextBox 6"/>
          <p:cNvSpPr txBox="1">
            <a:spLocks noChangeArrowheads="1"/>
          </p:cNvSpPr>
          <p:nvPr/>
        </p:nvSpPr>
        <p:spPr bwMode="auto">
          <a:xfrm>
            <a:off x="-19050" y="1260475"/>
            <a:ext cx="9124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sr-Cyrl-RS" sz="2000">
                <a:solidFill>
                  <a:srgbClr val="000000"/>
                </a:solidFill>
                <a:latin typeface="Arial" panose="020B0604020202020204" pitchFamily="34" charset="0"/>
              </a:rPr>
              <a:t>Електрични апарати се загревају и ако се не користе правилно могу изазвати пожар.</a:t>
            </a:r>
            <a:endParaRPr lang="en-US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19050" y="5356225"/>
            <a:ext cx="9086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sr-Cyrl-RS" sz="2000" b="1">
                <a:solidFill>
                  <a:srgbClr val="000000"/>
                </a:solidFill>
                <a:latin typeface="Arial" panose="020B0604020202020204" pitchFamily="34" charset="0"/>
              </a:rPr>
              <a:t>Погледај слике и изведи закључке.</a:t>
            </a:r>
            <a:endParaRPr lang="en-US" sz="20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2449513"/>
            <a:ext cx="3117850" cy="237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10" descr="E:\NATALIJA\TT\1. ZIVOTNOI RADNO OKRUZENJE\1. ZIVOTNOI RADNO OKRUZENJE\1.4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3" y="2409825"/>
            <a:ext cx="3141662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6"/>
          <p:cNvSpPr txBox="1">
            <a:spLocks noChangeArrowheads="1"/>
          </p:cNvSpPr>
          <p:nvPr/>
        </p:nvSpPr>
        <p:spPr bwMode="auto">
          <a:xfrm>
            <a:off x="19050" y="152400"/>
            <a:ext cx="822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r-Cyrl-RS" sz="3600" b="1">
                <a:solidFill>
                  <a:srgbClr val="000000"/>
                </a:solidFill>
                <a:latin typeface="Arial" panose="020B0604020202020204" pitchFamily="34" charset="0"/>
              </a:rPr>
              <a:t>Опекотине и механичке повреде</a:t>
            </a:r>
            <a:endParaRPr lang="en-US" sz="3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363" name="TextBox 6"/>
          <p:cNvSpPr txBox="1">
            <a:spLocks noChangeArrowheads="1"/>
          </p:cNvSpPr>
          <p:nvPr/>
        </p:nvSpPr>
        <p:spPr bwMode="auto">
          <a:xfrm>
            <a:off x="-19050" y="1260475"/>
            <a:ext cx="91249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sr-Cyrl-RS" sz="2000">
                <a:solidFill>
                  <a:srgbClr val="000000"/>
                </a:solidFill>
                <a:latin typeface="Arial" panose="020B0604020202020204" pitchFamily="34" charset="0"/>
              </a:rPr>
              <a:t>Делови техничких уређаја крећу се великом брзином. Они су најчешће заштићени али никада не стављај руку у делове миксера, вентилатора ... или на загрејане рингле и грејаче решоа, шпорета, грејалица и сл.</a:t>
            </a:r>
            <a:endParaRPr lang="en-US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0" y="5618163"/>
            <a:ext cx="9239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2400" b="1">
                <a:solidFill>
                  <a:srgbClr val="000000"/>
                </a:solidFill>
                <a:latin typeface="Arial" panose="020B0604020202020204" pitchFamily="34" charset="0"/>
              </a:rPr>
              <a:t>Погледај слике и изведи закључке.</a:t>
            </a:r>
          </a:p>
        </p:txBody>
      </p:sp>
      <p:pic>
        <p:nvPicPr>
          <p:cNvPr id="15365" name="Picture 13" descr="E:\NATALIJA\TT\1. ZIVOTNOI RADNO OKRUZENJE\1. ZIVOTNOI RADNO OKRUZENJE\1.4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3055938"/>
            <a:ext cx="2741613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30513"/>
            <a:ext cx="2462213" cy="254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6"/>
          <p:cNvSpPr txBox="1">
            <a:spLocks noChangeArrowheads="1"/>
          </p:cNvSpPr>
          <p:nvPr/>
        </p:nvSpPr>
        <p:spPr bwMode="auto">
          <a:xfrm>
            <a:off x="33338" y="228600"/>
            <a:ext cx="822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r-Cyrl-RS" sz="3600" b="1">
                <a:solidFill>
                  <a:srgbClr val="000000"/>
                </a:solidFill>
                <a:latin typeface="Arial" panose="020B0604020202020204" pitchFamily="34" charset="0"/>
              </a:rPr>
              <a:t>Коришћење рачунара</a:t>
            </a:r>
            <a:endParaRPr lang="en-US" sz="3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387" name="TextBox 6"/>
          <p:cNvSpPr txBox="1">
            <a:spLocks noChangeArrowheads="1"/>
          </p:cNvSpPr>
          <p:nvPr/>
        </p:nvSpPr>
        <p:spPr bwMode="auto">
          <a:xfrm>
            <a:off x="0" y="1219200"/>
            <a:ext cx="49434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2000">
                <a:solidFill>
                  <a:srgbClr val="000000"/>
                </a:solidFill>
                <a:latin typeface="Arial" panose="020B0604020202020204" pitchFamily="34" charset="0"/>
              </a:rPr>
              <a:t>Рачунар је технички уређај који се све више користи у свим областима људске делатности. </a:t>
            </a:r>
          </a:p>
        </p:txBody>
      </p:sp>
      <p:pic>
        <p:nvPicPr>
          <p:cNvPr id="16388" name="Picture 5" descr="E:\NATALIJA\TT\1. ZIVOTNOI RADNO OKRUZENJE\1. ZIVOTNOI RADNO OKRUZENJE\1.3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74938"/>
            <a:ext cx="2414588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 descr="E:\NATALIJA\TT\1. ZIVOTNOI RADNO OKRUZENJE\1. ZIVOTNOI RADNO OKRUZENJE\1.4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3" b="8691"/>
          <a:stretch>
            <a:fillRect/>
          </a:stretch>
        </p:blipFill>
        <p:spPr bwMode="auto">
          <a:xfrm>
            <a:off x="5118100" y="1039813"/>
            <a:ext cx="3144838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1"/>
          <p:cNvSpPr>
            <a:spLocks noChangeArrowheads="1"/>
          </p:cNvSpPr>
          <p:nvPr/>
        </p:nvSpPr>
        <p:spPr bwMode="auto">
          <a:xfrm>
            <a:off x="3352800" y="3375025"/>
            <a:ext cx="5410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2000">
                <a:latin typeface="Arial" panose="020B0604020202020204" pitchFamily="34" charset="0"/>
              </a:rPr>
              <a:t>Потребно је да обратиш пажњу на положај тела док седиш за рачунаром.</a:t>
            </a:r>
          </a:p>
        </p:txBody>
      </p:sp>
      <p:sp>
        <p:nvSpPr>
          <p:cNvPr id="16391" name="Rectangle 1"/>
          <p:cNvSpPr>
            <a:spLocks noChangeArrowheads="1"/>
          </p:cNvSpPr>
          <p:nvPr/>
        </p:nvSpPr>
        <p:spPr bwMode="auto">
          <a:xfrm>
            <a:off x="198438" y="5715000"/>
            <a:ext cx="891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r-Cyrl-RS" sz="2000" b="1">
                <a:latin typeface="Arial" panose="020B0604020202020204" pitchFamily="34" charset="0"/>
              </a:rPr>
              <a:t>Вежба</a:t>
            </a:r>
            <a:r>
              <a:rPr lang="sr-Cyrl-RS" sz="2000">
                <a:latin typeface="Arial" panose="020B0604020202020204" pitchFamily="34" charset="0"/>
              </a:rPr>
              <a:t>- направи списак </a:t>
            </a:r>
            <a:r>
              <a:rPr lang="ru-RU" sz="2000">
                <a:latin typeface="Arial" panose="020B0604020202020204" pitchFamily="34" charset="0"/>
              </a:rPr>
              <a:t>најважнијих правила, којих се мораш придржавати, приликом руковања техничким уређајима</a:t>
            </a:r>
            <a:r>
              <a:rPr lang="sr-Cyrl-RS" sz="2000">
                <a:latin typeface="Arial" panose="020B0604020202020204" pitchFamily="34" charset="0"/>
              </a:rPr>
              <a:t>.</a:t>
            </a:r>
            <a:endParaRPr lang="ru-RU" sz="20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Placeholder 2"/>
          <p:cNvSpPr>
            <a:spLocks noGrp="1"/>
          </p:cNvSpPr>
          <p:nvPr>
            <p:ph type="body" idx="1"/>
          </p:nvPr>
        </p:nvSpPr>
        <p:spPr>
          <a:xfrm>
            <a:off x="685800" y="914400"/>
            <a:ext cx="7772400" cy="738188"/>
          </a:xfrm>
        </p:spPr>
        <p:txBody>
          <a:bodyPr/>
          <a:lstStyle/>
          <a:p>
            <a:pPr algn="ctr"/>
            <a:r>
              <a:rPr lang="sr-Cyrl-RS" sz="4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СЕ ПРЕСЛИШАМО</a:t>
            </a:r>
            <a:endParaRPr lang="en-US" sz="4000" b="1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411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286000" y="2362200"/>
          <a:ext cx="4570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Presentation" r:id="rId3" imgW="4570654" imgH="3427562" progId="PowerPoint.Show.8">
                  <p:embed/>
                </p:oleObj>
              </mc:Choice>
              <mc:Fallback>
                <p:oleObj name="Presentation" r:id="rId3" imgW="4570654" imgH="3427562" progId="PowerPoint.Show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362200"/>
                        <a:ext cx="4570413" cy="342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7772400" cy="609600"/>
          </a:xfrm>
        </p:spPr>
        <p:txBody>
          <a:bodyPr/>
          <a:lstStyle/>
          <a:p>
            <a:r>
              <a:rPr lang="sr-Cyrl-RS" cap="none" smtClean="0">
                <a:latin typeface="Arial" panose="020B0604020202020204" pitchFamily="34" charset="0"/>
                <a:cs typeface="Arial" panose="020B0604020202020204" pitchFamily="34" charset="0"/>
              </a:rPr>
              <a:t>У свесци</a:t>
            </a:r>
            <a:endParaRPr lang="en-US" cap="none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676400"/>
            <a:ext cx="8610600" cy="3124200"/>
          </a:xfrm>
        </p:spPr>
        <p:txBody>
          <a:bodyPr/>
          <a:lstStyle/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sr-Cyrl-R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Опиши: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r-Cyrl-R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Како треба да изгледа твоје радно место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r-Cyrl-R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Шта је најважније у раду са алатом и прибором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r-Cyrl-R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 чему треба да водиш рачуна када рукујеш са техничким апаратима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r-Cyrl-R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Како треба да седиш и колико времена дневно треба да користиш рачунар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705600" cy="814388"/>
          </a:xfrm>
        </p:spPr>
        <p:txBody>
          <a:bodyPr/>
          <a:lstStyle/>
          <a:p>
            <a:pPr algn="l" eaLnBrk="1" hangingPunct="1"/>
            <a:r>
              <a:rPr lang="sr-Cyrl-RS" b="1" smtClean="0">
                <a:latin typeface="Arial" panose="020B0604020202020204" pitchFamily="34" charset="0"/>
                <a:cs typeface="Arial" panose="020B0604020202020204" pitchFamily="34" charset="0"/>
              </a:rPr>
              <a:t>Настава у кабинету</a:t>
            </a:r>
            <a:endParaRPr lang="en-US" b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160338" y="990600"/>
            <a:ext cx="883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400">
                <a:latin typeface="Arial" panose="020B0604020202020204" pitchFamily="34" charset="0"/>
              </a:rPr>
              <a:t>Предмет Техника и технологија реализује се у кабинетима (радионицама) за овај предмет.  </a:t>
            </a:r>
          </a:p>
        </p:txBody>
      </p:sp>
      <p:sp>
        <p:nvSpPr>
          <p:cNvPr id="4100" name="AutoShape 15" descr="Doodle, Auto, Exhaust Gas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RS"/>
          </a:p>
        </p:txBody>
      </p:sp>
      <p:pic>
        <p:nvPicPr>
          <p:cNvPr id="4101" name="Picture 8" descr="E:\NATALIJA\TT\1. ZIVOTNOI RADNO OKRUZENJE\1. ZIVOTNOI RADNO OKRUZENJE\1.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1" t="-5447" r="381" b="5447"/>
          <a:stretch>
            <a:fillRect/>
          </a:stretch>
        </p:blipFill>
        <p:spPr bwMode="auto">
          <a:xfrm>
            <a:off x="2495550" y="2133600"/>
            <a:ext cx="3651250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1"/>
          <p:cNvSpPr txBox="1">
            <a:spLocks noChangeArrowheads="1"/>
          </p:cNvSpPr>
          <p:nvPr/>
        </p:nvSpPr>
        <p:spPr bwMode="auto">
          <a:xfrm>
            <a:off x="307975" y="5684838"/>
            <a:ext cx="8691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2000">
                <a:latin typeface="Arial" panose="020B0604020202020204" pitchFamily="34" charset="0"/>
              </a:rPr>
              <a:t>У чему се разликује кабинет за ТТ и класична учионица?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9525" y="17463"/>
            <a:ext cx="9058275" cy="1143000"/>
          </a:xfrm>
        </p:spPr>
        <p:txBody>
          <a:bodyPr/>
          <a:lstStyle/>
          <a:p>
            <a:pPr algn="l"/>
            <a:r>
              <a:rPr lang="sr-Cyrl-RS" b="1" smtClean="0">
                <a:latin typeface="Arial" panose="020B0604020202020204" pitchFamily="34" charset="0"/>
                <a:cs typeface="Arial" panose="020B0604020202020204" pitchFamily="34" charset="0"/>
              </a:rPr>
              <a:t>Рад у кабинету</a:t>
            </a:r>
            <a:endParaRPr lang="en-US" b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85725" y="4953000"/>
            <a:ext cx="88392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2000">
                <a:latin typeface="Arial" panose="020B0604020202020204" pitchFamily="34" charset="0"/>
              </a:rPr>
              <a:t>Користићеш различите алате да израдиш моделе од папира, дрвета или текстила.</a:t>
            </a:r>
          </a:p>
          <a:p>
            <a:pPr eaLnBrk="1" hangingPunct="1"/>
            <a:r>
              <a:rPr lang="ru-RU" sz="2000">
                <a:latin typeface="Arial" panose="020B0604020202020204" pitchFamily="34" charset="0"/>
              </a:rPr>
              <a:t>Упознаћеш се са начинима добијања и обраде материјала, са организацијом рада у кабинету али изнад свега са </a:t>
            </a:r>
            <a:r>
              <a:rPr lang="ru-RU" sz="2000" b="1">
                <a:latin typeface="Arial" panose="020B0604020202020204" pitchFamily="34" charset="0"/>
              </a:rPr>
              <a:t>условима за безбедан рад</a:t>
            </a:r>
            <a:r>
              <a:rPr lang="ru-RU" sz="2000"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9525" y="1439863"/>
            <a:ext cx="8991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400" b="1">
                <a:solidFill>
                  <a:srgbClr val="C00000"/>
                </a:solidFill>
                <a:latin typeface="Arial" panose="020B0604020202020204" pitchFamily="34" charset="0"/>
              </a:rPr>
              <a:t>Здравље и безбедност ученика је на првом месту!</a:t>
            </a:r>
            <a:endParaRPr lang="en-US" sz="24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5125" name="Picture 6" descr="D:\Natalija\My Pictures\5. razred\za udžbenik\za prezentacije\ala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0" t="11067" r="12656" b="13226"/>
          <a:stretch>
            <a:fillRect/>
          </a:stretch>
        </p:blipFill>
        <p:spPr bwMode="auto">
          <a:xfrm>
            <a:off x="2819400" y="2133600"/>
            <a:ext cx="2776538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12700"/>
            <a:ext cx="8197850" cy="830263"/>
          </a:xfrm>
        </p:spPr>
        <p:txBody>
          <a:bodyPr/>
          <a:lstStyle/>
          <a:p>
            <a:pPr algn="l" eaLnBrk="1" hangingPunct="1"/>
            <a:r>
              <a:rPr lang="sr-Cyrl-RS" sz="3600" b="1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Организација радног места</a:t>
            </a:r>
            <a:endParaRPr lang="en-US" sz="3600" b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100013" y="811213"/>
            <a:ext cx="8839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r-Cyrl-RS" sz="2000" b="1">
                <a:latin typeface="Arial" panose="020B0604020202020204" pitchFamily="34" charset="0"/>
              </a:rPr>
              <a:t>„Добра организација је пола посла.“</a:t>
            </a:r>
            <a:endParaRPr lang="en-US" sz="2000" b="1">
              <a:latin typeface="Arial" panose="020B0604020202020204" pitchFamily="34" charset="0"/>
            </a:endParaRPr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-3175" y="5486400"/>
            <a:ext cx="8839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r-Cyrl-RS" sz="2000">
                <a:latin typeface="Arial" panose="020B0604020202020204" pitchFamily="34" charset="0"/>
              </a:rPr>
              <a:t>Оптимално распореди алат , прибор и материјал. </a:t>
            </a:r>
          </a:p>
          <a:p>
            <a:pPr algn="ctr" eaLnBrk="1" hangingPunct="1"/>
            <a:r>
              <a:rPr lang="sr-Cyrl-RS" sz="2000" b="1">
                <a:latin typeface="Arial" panose="020B0604020202020204" pitchFamily="34" charset="0"/>
              </a:rPr>
              <a:t>По завршетку рада твоја обавеза је да очистиш своје радно место и алат вратиш на своје место</a:t>
            </a:r>
            <a:r>
              <a:rPr lang="sr-Cyrl-RS" sz="2000">
                <a:latin typeface="Arial" panose="020B0604020202020204" pitchFamily="34" charset="0"/>
              </a:rPr>
              <a:t>.</a:t>
            </a:r>
            <a:endParaRPr lang="en-US" sz="2000">
              <a:latin typeface="Arial" panose="020B0604020202020204" pitchFamily="34" charset="0"/>
            </a:endParaRPr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98425" y="1196975"/>
            <a:ext cx="90455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2000">
                <a:latin typeface="Arial" panose="020B0604020202020204" pitchFamily="34" charset="0"/>
              </a:rPr>
              <a:t>Твоје радно место у кабинету за технику и технологију је радни сто или његов део. </a:t>
            </a:r>
            <a:endParaRPr lang="en-US" sz="2000">
              <a:latin typeface="Arial" panose="020B0604020202020204" pitchFamily="34" charset="0"/>
            </a:endParaRPr>
          </a:p>
        </p:txBody>
      </p:sp>
      <p:pic>
        <p:nvPicPr>
          <p:cNvPr id="6150" name="Picture 7" descr="E:\NATALIJA\TT\1. ZIVOTNOI RADNO OKRUZENJE\1. ZIVOTNOI RADNO OKRUZENJE\1.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61"/>
          <a:stretch>
            <a:fillRect/>
          </a:stretch>
        </p:blipFill>
        <p:spPr bwMode="auto">
          <a:xfrm>
            <a:off x="4859338" y="1892300"/>
            <a:ext cx="3200400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Box 2"/>
          <p:cNvSpPr txBox="1">
            <a:spLocks noChangeArrowheads="1"/>
          </p:cNvSpPr>
          <p:nvPr/>
        </p:nvSpPr>
        <p:spPr bwMode="auto">
          <a:xfrm>
            <a:off x="92075" y="2743200"/>
            <a:ext cx="46021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000">
                <a:latin typeface="Arial" panose="020B0604020202020204" pitchFamily="34" charset="0"/>
              </a:rPr>
              <a:t>Под радним местом подразумевамо и простор на којем ћеш стајати или седети током рада.</a:t>
            </a:r>
            <a:endParaRPr lang="en-US" sz="20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25413" y="15875"/>
            <a:ext cx="8305800" cy="819150"/>
          </a:xfrm>
        </p:spPr>
        <p:txBody>
          <a:bodyPr/>
          <a:lstStyle/>
          <a:p>
            <a:pPr algn="l" eaLnBrk="1" hangingPunct="1"/>
            <a:r>
              <a:rPr lang="sr-Cyrl-RS" b="1" smtClean="0">
                <a:latin typeface="Arial" panose="020B0604020202020204" pitchFamily="34" charset="0"/>
                <a:cs typeface="Arial" panose="020B0604020202020204" pitchFamily="34" charset="0"/>
              </a:rPr>
              <a:t>Алат и прибор</a:t>
            </a:r>
            <a:endParaRPr lang="en-US" b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1588" y="914400"/>
            <a:ext cx="883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r-Cyrl-RS" sz="2000">
                <a:latin typeface="Arial" panose="020B0604020202020204" pitchFamily="34" charset="0"/>
              </a:rPr>
              <a:t>Алат су предмети и уређаји којима обрађујеш материјал и правиш различите предмете. У раду ћеш користити </a:t>
            </a:r>
            <a:r>
              <a:rPr lang="sr-Cyrl-RS" sz="2000" b="1">
                <a:latin typeface="Arial" panose="020B0604020202020204" pitchFamily="34" charset="0"/>
              </a:rPr>
              <a:t>ручни алат</a:t>
            </a:r>
            <a:r>
              <a:rPr lang="sr-Cyrl-RS" sz="2000">
                <a:latin typeface="Arial" panose="020B0604020202020204" pitchFamily="34" charset="0"/>
              </a:rPr>
              <a:t>.</a:t>
            </a:r>
            <a:endParaRPr lang="en-US" sz="2000">
              <a:latin typeface="Arial" panose="020B0604020202020204" pitchFamily="34" charset="0"/>
            </a:endParaRP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136525" y="6248400"/>
            <a:ext cx="8839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000" b="1">
                <a:solidFill>
                  <a:srgbClr val="C00000"/>
                </a:solidFill>
                <a:latin typeface="Arial" panose="020B0604020202020204" pitchFamily="34" charset="0"/>
              </a:rPr>
              <a:t>Да би рад био безбедан алат и прибор морају бити исправни.</a:t>
            </a:r>
          </a:p>
        </p:txBody>
      </p:sp>
      <p:sp>
        <p:nvSpPr>
          <p:cNvPr id="7173" name="Rectangle 2"/>
          <p:cNvSpPr>
            <a:spLocks noChangeArrowheads="1"/>
          </p:cNvSpPr>
          <p:nvPr/>
        </p:nvSpPr>
        <p:spPr bwMode="auto">
          <a:xfrm>
            <a:off x="0" y="3498850"/>
            <a:ext cx="9112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r-Cyrl-RS" sz="2000" b="1">
                <a:latin typeface="Arial" panose="020B0604020202020204" pitchFamily="34" charset="0"/>
              </a:rPr>
              <a:t>Прибором</a:t>
            </a:r>
            <a:r>
              <a:rPr lang="sr-Cyrl-RS" sz="2000">
                <a:latin typeface="Arial" panose="020B0604020202020204" pitchFamily="34" charset="0"/>
              </a:rPr>
              <a:t> не обрађујеш материјал али ти је потребан за мерење, обележавање, стезање и сл.</a:t>
            </a:r>
            <a:endParaRPr lang="en-US" sz="2000">
              <a:latin typeface="Arial" panose="020B0604020202020204" pitchFamily="34" charset="0"/>
            </a:endParaRPr>
          </a:p>
        </p:txBody>
      </p:sp>
      <p:pic>
        <p:nvPicPr>
          <p:cNvPr id="7174" name="Picture 13" descr="E:\NATALIJA\TT\1. ZIVOTNOI RADNO OKRUZENJE\1. ZIVOTNOI RADNO OKRUZENJE\1.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2"/>
          <a:stretch>
            <a:fillRect/>
          </a:stretch>
        </p:blipFill>
        <p:spPr bwMode="auto">
          <a:xfrm>
            <a:off x="3086100" y="4232275"/>
            <a:ext cx="2938463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12"/>
          <a:stretch>
            <a:fillRect/>
          </a:stretch>
        </p:blipFill>
        <p:spPr bwMode="auto">
          <a:xfrm>
            <a:off x="3114675" y="1703388"/>
            <a:ext cx="2938463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-19050"/>
            <a:ext cx="8710613" cy="933450"/>
          </a:xfrm>
        </p:spPr>
        <p:txBody>
          <a:bodyPr/>
          <a:lstStyle/>
          <a:p>
            <a:pPr algn="l" eaLnBrk="1" hangingPunct="1"/>
            <a:r>
              <a:rPr lang="sr-Cyrl-RS" b="1" smtClean="0">
                <a:latin typeface="Arial" panose="020B0604020202020204" pitchFamily="34" charset="0"/>
                <a:cs typeface="Arial" panose="020B0604020202020204" pitchFamily="34" charset="0"/>
              </a:rPr>
              <a:t>Заштита на раду</a:t>
            </a:r>
            <a:endParaRPr lang="en-US" b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30175" y="1219200"/>
            <a:ext cx="883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sz="2000">
                <a:latin typeface="Arial" panose="020B0604020202020204" pitchFamily="34" charset="0"/>
              </a:rPr>
              <a:t>Веома је важно да се правилно односиш према раду и пажљиво рукујеш алатом и прибором. </a:t>
            </a:r>
          </a:p>
        </p:txBody>
      </p:sp>
      <p:sp>
        <p:nvSpPr>
          <p:cNvPr id="8196" name="AutoShape 7" descr="Man, Angry, Anger, Computer, Portab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RS"/>
          </a:p>
        </p:txBody>
      </p:sp>
      <p:sp>
        <p:nvSpPr>
          <p:cNvPr id="8197" name="AutoShape 9" descr="Man, Angry, Anger, Computer, Portable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RS"/>
          </a:p>
        </p:txBody>
      </p:sp>
      <p:pic>
        <p:nvPicPr>
          <p:cNvPr id="819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280025"/>
            <a:ext cx="7285038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9" name="TextBox 1"/>
          <p:cNvSpPr txBox="1">
            <a:spLocks noChangeArrowheads="1"/>
          </p:cNvSpPr>
          <p:nvPr/>
        </p:nvSpPr>
        <p:spPr bwMode="auto">
          <a:xfrm>
            <a:off x="130175" y="4572000"/>
            <a:ext cx="883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sz="2000">
                <a:latin typeface="Arial" panose="020B0604020202020204" pitchFamily="34" charset="0"/>
              </a:rPr>
              <a:t>Свако треба да да свој допринос да рад у кабинету за технику и технологију буде што безбеднији и пријатнији.</a:t>
            </a:r>
          </a:p>
        </p:txBody>
      </p:sp>
      <p:pic>
        <p:nvPicPr>
          <p:cNvPr id="8200" name="Picture 8" descr="E:\NATALIJA\TT\1. ZIVOTNOI RADNO OKRUZENJE\1. ZIVOTNOI RADNO OKRUZENJE\1.3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2057400"/>
            <a:ext cx="2036763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 descr="E:\NATALIJA\TT\1. ZIVOTNOI RADNO OKRUZENJE\1. ZIVOTNOI RADNO OKRUZENJE\1.3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011363"/>
            <a:ext cx="2798763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 descr="E:\NATALIJA\TT\1. ZIVOTNOI RADNO OKRUZENJE\1. ZIVOTNOI RADNO OKRUZENJE\1.3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387725"/>
            <a:ext cx="2557462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 descr="E:\NATALIJA\TT\1. ZIVOTNOI RADNO OKRUZENJE\1. ZIVOTNOI RADNO OKRUZENJE\1.3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2057400"/>
            <a:ext cx="2557462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96938"/>
          </a:xfrm>
        </p:spPr>
        <p:txBody>
          <a:bodyPr/>
          <a:lstStyle/>
          <a:p>
            <a:pPr algn="l" eaLnBrk="1" hangingPunct="1"/>
            <a:r>
              <a:rPr lang="sr-Cyrl-RS" b="1" smtClean="0">
                <a:latin typeface="Arial" panose="020B0604020202020204" pitchFamily="34" charset="0"/>
                <a:cs typeface="Arial" panose="020B0604020202020204" pitchFamily="34" charset="0"/>
              </a:rPr>
              <a:t>Вежба</a:t>
            </a:r>
            <a:endParaRPr lang="en-US" b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121920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r-Cyrl-RS" sz="2000" b="1">
                <a:latin typeface="Arial" panose="020B0604020202020204" pitchFamily="34" charset="0"/>
              </a:rPr>
              <a:t>Договори се са твојим друговима, усвојите  и напишите правила понашања у кабинету, којих се морају сви придржавати.</a:t>
            </a:r>
            <a:endParaRPr lang="en-US" sz="24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0" y="2133600"/>
          <a:ext cx="6096000" cy="37544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/>
                <a:gridCol w="3048000"/>
              </a:tblGrid>
              <a:tr h="370871">
                <a:tc>
                  <a:txBody>
                    <a:bodyPr/>
                    <a:lstStyle/>
                    <a:p>
                      <a:pPr algn="ctr"/>
                      <a:r>
                        <a:rPr lang="sr-Cyrl-RS" sz="1800" dirty="0" smtClean="0"/>
                        <a:t>ПРАВА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800" dirty="0" smtClean="0"/>
                        <a:t>ОБАВЕЗЕ</a:t>
                      </a:r>
                      <a:endParaRPr lang="en-US" sz="1800" dirty="0"/>
                    </a:p>
                  </a:txBody>
                  <a:tcPr marT="45724" marB="45724"/>
                </a:tc>
              </a:tr>
              <a:tr h="3383567">
                <a:tc>
                  <a:txBody>
                    <a:bodyPr/>
                    <a:lstStyle/>
                    <a:p>
                      <a:endParaRPr lang="sr-Cyrl-RS" sz="1800" dirty="0" smtClean="0"/>
                    </a:p>
                    <a:p>
                      <a:endParaRPr lang="sr-Cyrl-RS" sz="1800" dirty="0" smtClean="0"/>
                    </a:p>
                    <a:p>
                      <a:endParaRPr lang="sr-Cyrl-RS" sz="1800" dirty="0" smtClean="0"/>
                    </a:p>
                    <a:p>
                      <a:endParaRPr lang="sr-Cyrl-RS" sz="1800" dirty="0" smtClean="0"/>
                    </a:p>
                    <a:p>
                      <a:endParaRPr lang="sr-Cyrl-RS" sz="1800" dirty="0" smtClean="0"/>
                    </a:p>
                    <a:p>
                      <a:endParaRPr lang="sr-Cyrl-RS" sz="1800" dirty="0" smtClean="0"/>
                    </a:p>
                    <a:p>
                      <a:endParaRPr lang="sr-Cyrl-RS" sz="1800" dirty="0" smtClean="0"/>
                    </a:p>
                    <a:p>
                      <a:endParaRPr lang="sr-Cyrl-RS" sz="1800" dirty="0" smtClean="0"/>
                    </a:p>
                    <a:p>
                      <a:endParaRPr lang="sr-Cyrl-RS" sz="1800" dirty="0" smtClean="0"/>
                    </a:p>
                    <a:p>
                      <a:endParaRPr lang="sr-Cyrl-RS" sz="1800" dirty="0" smtClean="0"/>
                    </a:p>
                    <a:p>
                      <a:endParaRPr lang="sr-Cyrl-RS" sz="1800" dirty="0" smtClean="0"/>
                    </a:p>
                    <a:p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4" marB="45724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2365375"/>
          </a:xfrm>
          <a:ln>
            <a:solidFill>
              <a:srgbClr val="C00000"/>
            </a:solidFill>
            <a:miter lim="800000"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Коришћење техничких апарата и ИКТ уређаја у животном и радном окружењу</a:t>
            </a:r>
            <a:endParaRPr lang="en-US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6096000" cy="896938"/>
          </a:xfrm>
        </p:spPr>
        <p:txBody>
          <a:bodyPr/>
          <a:lstStyle/>
          <a:p>
            <a:pPr algn="l" eaLnBrk="1" hangingPunct="1"/>
            <a:r>
              <a:rPr lang="sr-Cyrl-RS" b="1" smtClean="0">
                <a:latin typeface="Arial" panose="020B0604020202020204" pitchFamily="34" charset="0"/>
                <a:cs typeface="Arial" panose="020B0604020202020204" pitchFamily="34" charset="0"/>
              </a:rPr>
              <a:t>Технички апарати</a:t>
            </a:r>
            <a:endParaRPr lang="en-US" b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104775" y="1066800"/>
            <a:ext cx="89328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r-Cyrl-RS" sz="2000">
                <a:latin typeface="Arial" panose="020B0604020202020204" pitchFamily="34" charset="0"/>
              </a:rPr>
              <a:t>Технички апарати су обавезно окружење савремених људи. То су усисивачи, грејалице, шпорети, фрижидери, машине за прање веша или суђа, ТВ и радио апарати, рачунари, миксери, пегле итд.</a:t>
            </a:r>
            <a:endParaRPr lang="en-US" sz="2000">
              <a:latin typeface="Arial" panose="020B0604020202020204" pitchFamily="34" charset="0"/>
            </a:endParaRP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0" y="579120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r-Cyrl-RS" sz="2000">
                <a:latin typeface="Arial" panose="020B0604020202020204" pitchFamily="34" charset="0"/>
              </a:rPr>
              <a:t>Техничке апарате најчешће покреће електрична енергија. </a:t>
            </a:r>
            <a:r>
              <a:rPr lang="sr-Cyrl-RS" sz="2000" b="1">
                <a:latin typeface="Arial" panose="020B0604020202020204" pitchFamily="34" charset="0"/>
              </a:rPr>
              <a:t>Они обавезно морају бити исправни.</a:t>
            </a:r>
            <a:endParaRPr lang="en-US" sz="2000" b="1">
              <a:latin typeface="Arial" panose="020B0604020202020204" pitchFamily="34" charset="0"/>
            </a:endParaRPr>
          </a:p>
        </p:txBody>
      </p:sp>
      <p:pic>
        <p:nvPicPr>
          <p:cNvPr id="11269" name="Picture 11" descr="E:\NATALIJA\TT\1. ZIVOTNOI RADNO OKRUZENJE\1. ZIVOTNOI RADNO OKRUZENJE\1.3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384425"/>
            <a:ext cx="3330575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620</Words>
  <Application>Microsoft Office PowerPoint</Application>
  <PresentationFormat>On-screen Show (4:3)</PresentationFormat>
  <Paragraphs>62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Arial</vt:lpstr>
      <vt:lpstr>Office Theme</vt:lpstr>
      <vt:lpstr>Microsoft PowerPoint 97-2003 Presentation</vt:lpstr>
      <vt:lpstr>Настава у кабинету и примена мера заштите на раду</vt:lpstr>
      <vt:lpstr>Настава у кабинету</vt:lpstr>
      <vt:lpstr>Рад у кабинету</vt:lpstr>
      <vt:lpstr>Организација радног места</vt:lpstr>
      <vt:lpstr>Алат и прибор</vt:lpstr>
      <vt:lpstr>Заштита на раду</vt:lpstr>
      <vt:lpstr>Вежба</vt:lpstr>
      <vt:lpstr>Коришћење техничких апарата и ИКТ уређаја у животном и радном окружењу</vt:lpstr>
      <vt:lpstr>Технички апарати</vt:lpstr>
      <vt:lpstr>Коришћење техничких уређаја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У свесци</vt:lpstr>
    </vt:vector>
  </TitlesOfParts>
  <Company>Berts-pc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Подручја човековог рада и производње, занимања и послови у области технике и технологије</dc:title>
  <dc:creator>dikovic</dc:creator>
  <cp:lastModifiedBy>Dikovicci</cp:lastModifiedBy>
  <cp:revision>51</cp:revision>
  <dcterms:created xsi:type="dcterms:W3CDTF">2017-10-22T17:33:48Z</dcterms:created>
  <dcterms:modified xsi:type="dcterms:W3CDTF">2020-09-13T22:33:08Z</dcterms:modified>
</cp:coreProperties>
</file>