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0" d="100"/>
          <a:sy n="40" d="100"/>
        </p:scale>
        <p:origin x="7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204F4D-A9D7-4218-9CD7-0D75F03DCE3A}"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25232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4F4D-A9D7-4218-9CD7-0D75F03DCE3A}"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279547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4F4D-A9D7-4218-9CD7-0D75F03DCE3A}"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C44E-2E50-4373-99CC-1EA145E99B0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65361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4F4D-A9D7-4218-9CD7-0D75F03DCE3A}"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4219456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4F4D-A9D7-4218-9CD7-0D75F03DCE3A}"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C44E-2E50-4373-99CC-1EA145E99B0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695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4F4D-A9D7-4218-9CD7-0D75F03DCE3A}"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108331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204F4D-A9D7-4218-9CD7-0D75F03DCE3A}"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2907758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204F4D-A9D7-4218-9CD7-0D75F03DCE3A}"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367305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204F4D-A9D7-4218-9CD7-0D75F03DCE3A}"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6146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4F4D-A9D7-4218-9CD7-0D75F03DCE3A}"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284680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204F4D-A9D7-4218-9CD7-0D75F03DCE3A}"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213772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204F4D-A9D7-4218-9CD7-0D75F03DCE3A}" type="datetimeFigureOut">
              <a:rPr lang="en-US" smtClean="0"/>
              <a:t>9/26/2020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117067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204F4D-A9D7-4218-9CD7-0D75F03DCE3A}" type="datetimeFigureOut">
              <a:rPr lang="en-US" smtClean="0"/>
              <a:t>9/26/2020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45675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4F4D-A9D7-4218-9CD7-0D75F03DCE3A}" type="datetimeFigureOut">
              <a:rPr lang="en-US" smtClean="0"/>
              <a:t>9/26/2020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190341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4F4D-A9D7-4218-9CD7-0D75F03DCE3A}"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420396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4F4D-A9D7-4218-9CD7-0D75F03DCE3A}"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4C44E-2E50-4373-99CC-1EA145E99B02}" type="slidenum">
              <a:rPr lang="en-US" smtClean="0"/>
              <a:t>‹#›</a:t>
            </a:fld>
            <a:endParaRPr lang="en-US"/>
          </a:p>
        </p:txBody>
      </p:sp>
    </p:spTree>
    <p:extLst>
      <p:ext uri="{BB962C8B-B14F-4D97-AF65-F5344CB8AC3E}">
        <p14:creationId xmlns:p14="http://schemas.microsoft.com/office/powerpoint/2010/main" val="366098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204F4D-A9D7-4218-9CD7-0D75F03DCE3A}" type="datetimeFigureOut">
              <a:rPr lang="en-US" smtClean="0"/>
              <a:t>9/26/2020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24C44E-2E50-4373-99CC-1EA145E99B02}" type="slidenum">
              <a:rPr lang="en-US" smtClean="0"/>
              <a:t>‹#›</a:t>
            </a:fld>
            <a:endParaRPr lang="en-US"/>
          </a:p>
        </p:txBody>
      </p:sp>
    </p:spTree>
    <p:extLst>
      <p:ext uri="{BB962C8B-B14F-4D97-AF65-F5344CB8AC3E}">
        <p14:creationId xmlns:p14="http://schemas.microsoft.com/office/powerpoint/2010/main" val="937499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5.xml"/><Relationship Id="rId7" Type="http://schemas.openxmlformats.org/officeDocument/2006/relationships/image" Target="../media/image9.png"/><Relationship Id="rId2" Type="http://schemas.openxmlformats.org/officeDocument/2006/relationships/control" Target="../activeX/activeX4.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7.xml"/><Relationship Id="rId7" Type="http://schemas.openxmlformats.org/officeDocument/2006/relationships/image" Target="../media/image14.png"/><Relationship Id="rId2" Type="http://schemas.openxmlformats.org/officeDocument/2006/relationships/control" Target="../activeX/activeX6.xml"/><Relationship Id="rId1" Type="http://schemas.openxmlformats.org/officeDocument/2006/relationships/vmlDrawing" Target="../drawings/vmlDrawing4.vml"/><Relationship Id="rId6" Type="http://schemas.openxmlformats.org/officeDocument/2006/relationships/image" Target="../media/image17.jpeg"/><Relationship Id="rId5" Type="http://schemas.openxmlformats.org/officeDocument/2006/relationships/slideLayout" Target="../slideLayouts/slideLayout1.xml"/><Relationship Id="rId4" Type="http://schemas.openxmlformats.org/officeDocument/2006/relationships/control" Target="../activeX/activeX8.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0894" y="1808163"/>
            <a:ext cx="9144000" cy="2387600"/>
          </a:xfrm>
        </p:spPr>
        <p:txBody>
          <a:bodyPr/>
          <a:lstStyle/>
          <a:p>
            <a:r>
              <a:rPr lang="sr-Cyrl-RS" b="1" dirty="0" smtClean="0"/>
              <a:t>ПОДСИСТЕМИ ВОЗИЛА ДРУМСКОГ САОБРАЋАЈА</a:t>
            </a:r>
            <a:endParaRPr lang="en-US" b="1" dirty="0"/>
          </a:p>
        </p:txBody>
      </p:sp>
    </p:spTree>
    <p:extLst>
      <p:ext uri="{BB962C8B-B14F-4D97-AF65-F5344CB8AC3E}">
        <p14:creationId xmlns:p14="http://schemas.microsoft.com/office/powerpoint/2010/main" val="1300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2008188" y="0"/>
            <a:ext cx="8229600" cy="850900"/>
          </a:xfrm>
        </p:spPr>
        <p:txBody>
          <a:bodyPr/>
          <a:lstStyle/>
          <a:p>
            <a:pPr eaLnBrk="1" hangingPunct="1">
              <a:defRPr/>
            </a:pPr>
            <a:r>
              <a:rPr lang="sr-Cyrl-CS" smtClean="0"/>
              <a:t>Систем за ослањање</a:t>
            </a:r>
            <a:endParaRPr lang="sr-Latn-CS" smtClean="0"/>
          </a:p>
        </p:txBody>
      </p:sp>
      <p:pic>
        <p:nvPicPr>
          <p:cNvPr id="20483" name="Picture 5" descr="713942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97" y="1912471"/>
            <a:ext cx="72771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16929" y="793376"/>
            <a:ext cx="901223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sr-Cyrl-CS" dirty="0"/>
              <a:t>Задатак</a:t>
            </a:r>
            <a:r>
              <a:rPr lang="sr-Cyrl-CS" b="1" dirty="0"/>
              <a:t> система за ослањање </a:t>
            </a:r>
            <a:r>
              <a:rPr lang="sr-Cyrl-CS" dirty="0"/>
              <a:t>је да обезбеди еластичну везу између </a:t>
            </a:r>
            <a:endParaRPr lang="sr-Latn-CS" dirty="0"/>
          </a:p>
          <a:p>
            <a:pPr eaLnBrk="1" hangingPunct="1"/>
            <a:r>
              <a:rPr lang="sr-Cyrl-CS" dirty="0"/>
              <a:t>точкова и  каросерије, па тиме и стабилност возила у свим условима </a:t>
            </a:r>
            <a:endParaRPr lang="sr-Latn-CS" dirty="0"/>
          </a:p>
          <a:p>
            <a:pPr eaLnBrk="1" hangingPunct="1"/>
            <a:r>
              <a:rPr lang="sr-Cyrl-CS" dirty="0"/>
              <a:t>кретања. Овај систем</a:t>
            </a:r>
            <a:r>
              <a:rPr lang="sr-Cyrl-CS" b="1" dirty="0"/>
              <a:t> </a:t>
            </a:r>
            <a:r>
              <a:rPr lang="sr-Cyrl-CS" dirty="0"/>
              <a:t>чине </a:t>
            </a:r>
            <a:r>
              <a:rPr lang="sr-Cyrl-CS" dirty="0">
                <a:solidFill>
                  <a:schemeClr val="tx2"/>
                </a:solidFill>
              </a:rPr>
              <a:t>амортизери, опруге и точкови са пнеуматицима.</a:t>
            </a:r>
          </a:p>
          <a:p>
            <a:pPr eaLnBrk="1" hangingPunct="1"/>
            <a:endParaRPr lang="sr-Latn-CS" dirty="0">
              <a:solidFill>
                <a:schemeClr val="tx2"/>
              </a:solidFill>
            </a:endParaRPr>
          </a:p>
        </p:txBody>
      </p:sp>
      <p:sp>
        <p:nvSpPr>
          <p:cNvPr id="20485" name="Freeform 7"/>
          <p:cNvSpPr>
            <a:spLocks/>
          </p:cNvSpPr>
          <p:nvPr/>
        </p:nvSpPr>
        <p:spPr bwMode="auto">
          <a:xfrm>
            <a:off x="3802857" y="5028827"/>
            <a:ext cx="1641475" cy="1493838"/>
          </a:xfrm>
          <a:custGeom>
            <a:avLst/>
            <a:gdLst>
              <a:gd name="T0" fmla="*/ 376 w 1034"/>
              <a:gd name="T1" fmla="*/ 30 h 941"/>
              <a:gd name="T2" fmla="*/ 241 w 1034"/>
              <a:gd name="T3" fmla="*/ 65 h 941"/>
              <a:gd name="T4" fmla="*/ 223 w 1034"/>
              <a:gd name="T5" fmla="*/ 77 h 941"/>
              <a:gd name="T6" fmla="*/ 188 w 1034"/>
              <a:gd name="T7" fmla="*/ 89 h 941"/>
              <a:gd name="T8" fmla="*/ 117 w 1034"/>
              <a:gd name="T9" fmla="*/ 153 h 941"/>
              <a:gd name="T10" fmla="*/ 82 w 1034"/>
              <a:gd name="T11" fmla="*/ 200 h 941"/>
              <a:gd name="T12" fmla="*/ 65 w 1034"/>
              <a:gd name="T13" fmla="*/ 218 h 941"/>
              <a:gd name="T14" fmla="*/ 35 w 1034"/>
              <a:gd name="T15" fmla="*/ 277 h 941"/>
              <a:gd name="T16" fmla="*/ 6 w 1034"/>
              <a:gd name="T17" fmla="*/ 576 h 941"/>
              <a:gd name="T18" fmla="*/ 29 w 1034"/>
              <a:gd name="T19" fmla="*/ 776 h 941"/>
              <a:gd name="T20" fmla="*/ 153 w 1034"/>
              <a:gd name="T21" fmla="*/ 882 h 941"/>
              <a:gd name="T22" fmla="*/ 217 w 1034"/>
              <a:gd name="T23" fmla="*/ 894 h 941"/>
              <a:gd name="T24" fmla="*/ 488 w 1034"/>
              <a:gd name="T25" fmla="*/ 941 h 941"/>
              <a:gd name="T26" fmla="*/ 652 w 1034"/>
              <a:gd name="T27" fmla="*/ 935 h 941"/>
              <a:gd name="T28" fmla="*/ 711 w 1034"/>
              <a:gd name="T29" fmla="*/ 900 h 941"/>
              <a:gd name="T30" fmla="*/ 776 w 1034"/>
              <a:gd name="T31" fmla="*/ 888 h 941"/>
              <a:gd name="T32" fmla="*/ 870 w 1034"/>
              <a:gd name="T33" fmla="*/ 841 h 941"/>
              <a:gd name="T34" fmla="*/ 958 w 1034"/>
              <a:gd name="T35" fmla="*/ 782 h 941"/>
              <a:gd name="T36" fmla="*/ 1005 w 1034"/>
              <a:gd name="T37" fmla="*/ 682 h 941"/>
              <a:gd name="T38" fmla="*/ 993 w 1034"/>
              <a:gd name="T39" fmla="*/ 424 h 941"/>
              <a:gd name="T40" fmla="*/ 958 w 1034"/>
              <a:gd name="T41" fmla="*/ 359 h 941"/>
              <a:gd name="T42" fmla="*/ 934 w 1034"/>
              <a:gd name="T43" fmla="*/ 306 h 941"/>
              <a:gd name="T44" fmla="*/ 887 w 1034"/>
              <a:gd name="T45" fmla="*/ 247 h 941"/>
              <a:gd name="T46" fmla="*/ 864 w 1034"/>
              <a:gd name="T47" fmla="*/ 218 h 941"/>
              <a:gd name="T48" fmla="*/ 858 w 1034"/>
              <a:gd name="T49" fmla="*/ 200 h 941"/>
              <a:gd name="T50" fmla="*/ 805 w 1034"/>
              <a:gd name="T51" fmla="*/ 136 h 941"/>
              <a:gd name="T52" fmla="*/ 735 w 1034"/>
              <a:gd name="T53" fmla="*/ 83 h 941"/>
              <a:gd name="T54" fmla="*/ 641 w 1034"/>
              <a:gd name="T55" fmla="*/ 30 h 941"/>
              <a:gd name="T56" fmla="*/ 541 w 1034"/>
              <a:gd name="T57" fmla="*/ 0 h 941"/>
              <a:gd name="T58" fmla="*/ 400 w 1034"/>
              <a:gd name="T59" fmla="*/ 6 h 941"/>
              <a:gd name="T60" fmla="*/ 376 w 1034"/>
              <a:gd name="T61" fmla="*/ 12 h 941"/>
              <a:gd name="T62" fmla="*/ 341 w 1034"/>
              <a:gd name="T63" fmla="*/ 36 h 941"/>
              <a:gd name="T64" fmla="*/ 376 w 1034"/>
              <a:gd name="T65" fmla="*/ 30 h 9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4"/>
              <a:gd name="T100" fmla="*/ 0 h 941"/>
              <a:gd name="T101" fmla="*/ 1034 w 1034"/>
              <a:gd name="T102" fmla="*/ 941 h 9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4" h="941">
                <a:moveTo>
                  <a:pt x="376" y="30"/>
                </a:moveTo>
                <a:cubicBezTo>
                  <a:pt x="327" y="36"/>
                  <a:pt x="287" y="50"/>
                  <a:pt x="241" y="65"/>
                </a:cubicBezTo>
                <a:cubicBezTo>
                  <a:pt x="234" y="67"/>
                  <a:pt x="230" y="74"/>
                  <a:pt x="223" y="77"/>
                </a:cubicBezTo>
                <a:cubicBezTo>
                  <a:pt x="212" y="82"/>
                  <a:pt x="188" y="89"/>
                  <a:pt x="188" y="89"/>
                </a:cubicBezTo>
                <a:cubicBezTo>
                  <a:pt x="169" y="116"/>
                  <a:pt x="139" y="129"/>
                  <a:pt x="117" y="153"/>
                </a:cubicBezTo>
                <a:cubicBezTo>
                  <a:pt x="104" y="167"/>
                  <a:pt x="95" y="186"/>
                  <a:pt x="82" y="200"/>
                </a:cubicBezTo>
                <a:cubicBezTo>
                  <a:pt x="76" y="206"/>
                  <a:pt x="71" y="212"/>
                  <a:pt x="65" y="218"/>
                </a:cubicBezTo>
                <a:cubicBezTo>
                  <a:pt x="50" y="262"/>
                  <a:pt x="60" y="243"/>
                  <a:pt x="35" y="277"/>
                </a:cubicBezTo>
                <a:cubicBezTo>
                  <a:pt x="0" y="411"/>
                  <a:pt x="23" y="208"/>
                  <a:pt x="6" y="576"/>
                </a:cubicBezTo>
                <a:cubicBezTo>
                  <a:pt x="8" y="628"/>
                  <a:pt x="0" y="719"/>
                  <a:pt x="29" y="776"/>
                </a:cubicBezTo>
                <a:cubicBezTo>
                  <a:pt x="41" y="800"/>
                  <a:pt x="126" y="878"/>
                  <a:pt x="153" y="882"/>
                </a:cubicBezTo>
                <a:cubicBezTo>
                  <a:pt x="169" y="884"/>
                  <a:pt x="199" y="887"/>
                  <a:pt x="217" y="894"/>
                </a:cubicBezTo>
                <a:cubicBezTo>
                  <a:pt x="305" y="928"/>
                  <a:pt x="393" y="936"/>
                  <a:pt x="488" y="941"/>
                </a:cubicBezTo>
                <a:cubicBezTo>
                  <a:pt x="543" y="939"/>
                  <a:pt x="598" y="940"/>
                  <a:pt x="652" y="935"/>
                </a:cubicBezTo>
                <a:cubicBezTo>
                  <a:pt x="674" y="933"/>
                  <a:pt x="692" y="908"/>
                  <a:pt x="711" y="900"/>
                </a:cubicBezTo>
                <a:cubicBezTo>
                  <a:pt x="726" y="894"/>
                  <a:pt x="764" y="890"/>
                  <a:pt x="776" y="888"/>
                </a:cubicBezTo>
                <a:cubicBezTo>
                  <a:pt x="805" y="868"/>
                  <a:pt x="842" y="863"/>
                  <a:pt x="870" y="841"/>
                </a:cubicBezTo>
                <a:cubicBezTo>
                  <a:pt x="898" y="819"/>
                  <a:pt x="929" y="802"/>
                  <a:pt x="958" y="782"/>
                </a:cubicBezTo>
                <a:cubicBezTo>
                  <a:pt x="975" y="750"/>
                  <a:pt x="986" y="710"/>
                  <a:pt x="1005" y="682"/>
                </a:cubicBezTo>
                <a:cubicBezTo>
                  <a:pt x="1027" y="597"/>
                  <a:pt x="1034" y="503"/>
                  <a:pt x="993" y="424"/>
                </a:cubicBezTo>
                <a:cubicBezTo>
                  <a:pt x="986" y="387"/>
                  <a:pt x="978" y="388"/>
                  <a:pt x="958" y="359"/>
                </a:cubicBezTo>
                <a:cubicBezTo>
                  <a:pt x="949" y="347"/>
                  <a:pt x="940" y="319"/>
                  <a:pt x="934" y="306"/>
                </a:cubicBezTo>
                <a:cubicBezTo>
                  <a:pt x="923" y="283"/>
                  <a:pt x="905" y="265"/>
                  <a:pt x="887" y="247"/>
                </a:cubicBezTo>
                <a:cubicBezTo>
                  <a:pt x="875" y="206"/>
                  <a:pt x="893" y="254"/>
                  <a:pt x="864" y="218"/>
                </a:cubicBezTo>
                <a:cubicBezTo>
                  <a:pt x="860" y="213"/>
                  <a:pt x="861" y="206"/>
                  <a:pt x="858" y="200"/>
                </a:cubicBezTo>
                <a:cubicBezTo>
                  <a:pt x="845" y="174"/>
                  <a:pt x="830" y="151"/>
                  <a:pt x="805" y="136"/>
                </a:cubicBezTo>
                <a:cubicBezTo>
                  <a:pt x="788" y="110"/>
                  <a:pt x="765" y="91"/>
                  <a:pt x="735" y="83"/>
                </a:cubicBezTo>
                <a:cubicBezTo>
                  <a:pt x="708" y="56"/>
                  <a:pt x="677" y="39"/>
                  <a:pt x="641" y="30"/>
                </a:cubicBezTo>
                <a:cubicBezTo>
                  <a:pt x="612" y="11"/>
                  <a:pt x="575" y="10"/>
                  <a:pt x="541" y="0"/>
                </a:cubicBezTo>
                <a:cubicBezTo>
                  <a:pt x="494" y="2"/>
                  <a:pt x="447" y="3"/>
                  <a:pt x="400" y="6"/>
                </a:cubicBezTo>
                <a:cubicBezTo>
                  <a:pt x="392" y="7"/>
                  <a:pt x="383" y="8"/>
                  <a:pt x="376" y="12"/>
                </a:cubicBezTo>
                <a:cubicBezTo>
                  <a:pt x="363" y="18"/>
                  <a:pt x="327" y="38"/>
                  <a:pt x="341" y="36"/>
                </a:cubicBezTo>
                <a:cubicBezTo>
                  <a:pt x="353" y="34"/>
                  <a:pt x="364" y="32"/>
                  <a:pt x="376" y="30"/>
                </a:cubicBez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p>
        </p:txBody>
      </p:sp>
      <p:sp>
        <p:nvSpPr>
          <p:cNvPr id="20486" name="Freeform 8"/>
          <p:cNvSpPr>
            <a:spLocks/>
          </p:cNvSpPr>
          <p:nvPr/>
        </p:nvSpPr>
        <p:spPr bwMode="auto">
          <a:xfrm>
            <a:off x="6122988" y="3617633"/>
            <a:ext cx="1641475" cy="1493838"/>
          </a:xfrm>
          <a:custGeom>
            <a:avLst/>
            <a:gdLst>
              <a:gd name="T0" fmla="*/ 376 w 1034"/>
              <a:gd name="T1" fmla="*/ 30 h 941"/>
              <a:gd name="T2" fmla="*/ 241 w 1034"/>
              <a:gd name="T3" fmla="*/ 65 h 941"/>
              <a:gd name="T4" fmla="*/ 223 w 1034"/>
              <a:gd name="T5" fmla="*/ 77 h 941"/>
              <a:gd name="T6" fmla="*/ 188 w 1034"/>
              <a:gd name="T7" fmla="*/ 89 h 941"/>
              <a:gd name="T8" fmla="*/ 117 w 1034"/>
              <a:gd name="T9" fmla="*/ 153 h 941"/>
              <a:gd name="T10" fmla="*/ 82 w 1034"/>
              <a:gd name="T11" fmla="*/ 200 h 941"/>
              <a:gd name="T12" fmla="*/ 65 w 1034"/>
              <a:gd name="T13" fmla="*/ 218 h 941"/>
              <a:gd name="T14" fmla="*/ 35 w 1034"/>
              <a:gd name="T15" fmla="*/ 277 h 941"/>
              <a:gd name="T16" fmla="*/ 6 w 1034"/>
              <a:gd name="T17" fmla="*/ 576 h 941"/>
              <a:gd name="T18" fmla="*/ 29 w 1034"/>
              <a:gd name="T19" fmla="*/ 776 h 941"/>
              <a:gd name="T20" fmla="*/ 153 w 1034"/>
              <a:gd name="T21" fmla="*/ 882 h 941"/>
              <a:gd name="T22" fmla="*/ 217 w 1034"/>
              <a:gd name="T23" fmla="*/ 894 h 941"/>
              <a:gd name="T24" fmla="*/ 488 w 1034"/>
              <a:gd name="T25" fmla="*/ 941 h 941"/>
              <a:gd name="T26" fmla="*/ 652 w 1034"/>
              <a:gd name="T27" fmla="*/ 935 h 941"/>
              <a:gd name="T28" fmla="*/ 711 w 1034"/>
              <a:gd name="T29" fmla="*/ 900 h 941"/>
              <a:gd name="T30" fmla="*/ 776 w 1034"/>
              <a:gd name="T31" fmla="*/ 888 h 941"/>
              <a:gd name="T32" fmla="*/ 870 w 1034"/>
              <a:gd name="T33" fmla="*/ 841 h 941"/>
              <a:gd name="T34" fmla="*/ 958 w 1034"/>
              <a:gd name="T35" fmla="*/ 782 h 941"/>
              <a:gd name="T36" fmla="*/ 1005 w 1034"/>
              <a:gd name="T37" fmla="*/ 682 h 941"/>
              <a:gd name="T38" fmla="*/ 993 w 1034"/>
              <a:gd name="T39" fmla="*/ 424 h 941"/>
              <a:gd name="T40" fmla="*/ 958 w 1034"/>
              <a:gd name="T41" fmla="*/ 359 h 941"/>
              <a:gd name="T42" fmla="*/ 934 w 1034"/>
              <a:gd name="T43" fmla="*/ 306 h 941"/>
              <a:gd name="T44" fmla="*/ 887 w 1034"/>
              <a:gd name="T45" fmla="*/ 247 h 941"/>
              <a:gd name="T46" fmla="*/ 864 w 1034"/>
              <a:gd name="T47" fmla="*/ 218 h 941"/>
              <a:gd name="T48" fmla="*/ 858 w 1034"/>
              <a:gd name="T49" fmla="*/ 200 h 941"/>
              <a:gd name="T50" fmla="*/ 805 w 1034"/>
              <a:gd name="T51" fmla="*/ 136 h 941"/>
              <a:gd name="T52" fmla="*/ 735 w 1034"/>
              <a:gd name="T53" fmla="*/ 83 h 941"/>
              <a:gd name="T54" fmla="*/ 641 w 1034"/>
              <a:gd name="T55" fmla="*/ 30 h 941"/>
              <a:gd name="T56" fmla="*/ 541 w 1034"/>
              <a:gd name="T57" fmla="*/ 0 h 941"/>
              <a:gd name="T58" fmla="*/ 400 w 1034"/>
              <a:gd name="T59" fmla="*/ 6 h 941"/>
              <a:gd name="T60" fmla="*/ 376 w 1034"/>
              <a:gd name="T61" fmla="*/ 12 h 941"/>
              <a:gd name="T62" fmla="*/ 341 w 1034"/>
              <a:gd name="T63" fmla="*/ 36 h 941"/>
              <a:gd name="T64" fmla="*/ 376 w 1034"/>
              <a:gd name="T65" fmla="*/ 30 h 9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4"/>
              <a:gd name="T100" fmla="*/ 0 h 941"/>
              <a:gd name="T101" fmla="*/ 1034 w 1034"/>
              <a:gd name="T102" fmla="*/ 941 h 9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4" h="941">
                <a:moveTo>
                  <a:pt x="376" y="30"/>
                </a:moveTo>
                <a:cubicBezTo>
                  <a:pt x="327" y="36"/>
                  <a:pt x="287" y="50"/>
                  <a:pt x="241" y="65"/>
                </a:cubicBezTo>
                <a:cubicBezTo>
                  <a:pt x="234" y="67"/>
                  <a:pt x="230" y="74"/>
                  <a:pt x="223" y="77"/>
                </a:cubicBezTo>
                <a:cubicBezTo>
                  <a:pt x="212" y="82"/>
                  <a:pt x="188" y="89"/>
                  <a:pt x="188" y="89"/>
                </a:cubicBezTo>
                <a:cubicBezTo>
                  <a:pt x="169" y="116"/>
                  <a:pt x="139" y="129"/>
                  <a:pt x="117" y="153"/>
                </a:cubicBezTo>
                <a:cubicBezTo>
                  <a:pt x="104" y="167"/>
                  <a:pt x="95" y="186"/>
                  <a:pt x="82" y="200"/>
                </a:cubicBezTo>
                <a:cubicBezTo>
                  <a:pt x="76" y="206"/>
                  <a:pt x="71" y="212"/>
                  <a:pt x="65" y="218"/>
                </a:cubicBezTo>
                <a:cubicBezTo>
                  <a:pt x="50" y="262"/>
                  <a:pt x="60" y="243"/>
                  <a:pt x="35" y="277"/>
                </a:cubicBezTo>
                <a:cubicBezTo>
                  <a:pt x="0" y="411"/>
                  <a:pt x="23" y="208"/>
                  <a:pt x="6" y="576"/>
                </a:cubicBezTo>
                <a:cubicBezTo>
                  <a:pt x="8" y="628"/>
                  <a:pt x="0" y="719"/>
                  <a:pt x="29" y="776"/>
                </a:cubicBezTo>
                <a:cubicBezTo>
                  <a:pt x="41" y="800"/>
                  <a:pt x="126" y="878"/>
                  <a:pt x="153" y="882"/>
                </a:cubicBezTo>
                <a:cubicBezTo>
                  <a:pt x="169" y="884"/>
                  <a:pt x="199" y="887"/>
                  <a:pt x="217" y="894"/>
                </a:cubicBezTo>
                <a:cubicBezTo>
                  <a:pt x="305" y="928"/>
                  <a:pt x="393" y="936"/>
                  <a:pt x="488" y="941"/>
                </a:cubicBezTo>
                <a:cubicBezTo>
                  <a:pt x="543" y="939"/>
                  <a:pt x="598" y="940"/>
                  <a:pt x="652" y="935"/>
                </a:cubicBezTo>
                <a:cubicBezTo>
                  <a:pt x="674" y="933"/>
                  <a:pt x="692" y="908"/>
                  <a:pt x="711" y="900"/>
                </a:cubicBezTo>
                <a:cubicBezTo>
                  <a:pt x="726" y="894"/>
                  <a:pt x="764" y="890"/>
                  <a:pt x="776" y="888"/>
                </a:cubicBezTo>
                <a:cubicBezTo>
                  <a:pt x="805" y="868"/>
                  <a:pt x="842" y="863"/>
                  <a:pt x="870" y="841"/>
                </a:cubicBezTo>
                <a:cubicBezTo>
                  <a:pt x="898" y="819"/>
                  <a:pt x="929" y="802"/>
                  <a:pt x="958" y="782"/>
                </a:cubicBezTo>
                <a:cubicBezTo>
                  <a:pt x="975" y="750"/>
                  <a:pt x="986" y="710"/>
                  <a:pt x="1005" y="682"/>
                </a:cubicBezTo>
                <a:cubicBezTo>
                  <a:pt x="1027" y="597"/>
                  <a:pt x="1034" y="503"/>
                  <a:pt x="993" y="424"/>
                </a:cubicBezTo>
                <a:cubicBezTo>
                  <a:pt x="986" y="387"/>
                  <a:pt x="978" y="388"/>
                  <a:pt x="958" y="359"/>
                </a:cubicBezTo>
                <a:cubicBezTo>
                  <a:pt x="949" y="347"/>
                  <a:pt x="940" y="319"/>
                  <a:pt x="934" y="306"/>
                </a:cubicBezTo>
                <a:cubicBezTo>
                  <a:pt x="923" y="283"/>
                  <a:pt x="905" y="265"/>
                  <a:pt x="887" y="247"/>
                </a:cubicBezTo>
                <a:cubicBezTo>
                  <a:pt x="875" y="206"/>
                  <a:pt x="893" y="254"/>
                  <a:pt x="864" y="218"/>
                </a:cubicBezTo>
                <a:cubicBezTo>
                  <a:pt x="860" y="213"/>
                  <a:pt x="861" y="206"/>
                  <a:pt x="858" y="200"/>
                </a:cubicBezTo>
                <a:cubicBezTo>
                  <a:pt x="845" y="174"/>
                  <a:pt x="830" y="151"/>
                  <a:pt x="805" y="136"/>
                </a:cubicBezTo>
                <a:cubicBezTo>
                  <a:pt x="788" y="110"/>
                  <a:pt x="765" y="91"/>
                  <a:pt x="735" y="83"/>
                </a:cubicBezTo>
                <a:cubicBezTo>
                  <a:pt x="708" y="56"/>
                  <a:pt x="677" y="39"/>
                  <a:pt x="641" y="30"/>
                </a:cubicBezTo>
                <a:cubicBezTo>
                  <a:pt x="612" y="11"/>
                  <a:pt x="575" y="10"/>
                  <a:pt x="541" y="0"/>
                </a:cubicBezTo>
                <a:cubicBezTo>
                  <a:pt x="494" y="2"/>
                  <a:pt x="447" y="3"/>
                  <a:pt x="400" y="6"/>
                </a:cubicBezTo>
                <a:cubicBezTo>
                  <a:pt x="392" y="7"/>
                  <a:pt x="383" y="8"/>
                  <a:pt x="376" y="12"/>
                </a:cubicBezTo>
                <a:cubicBezTo>
                  <a:pt x="363" y="18"/>
                  <a:pt x="327" y="38"/>
                  <a:pt x="341" y="36"/>
                </a:cubicBezTo>
                <a:cubicBezTo>
                  <a:pt x="353" y="34"/>
                  <a:pt x="364" y="32"/>
                  <a:pt x="376" y="30"/>
                </a:cubicBez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p>
        </p:txBody>
      </p:sp>
    </p:spTree>
    <p:extLst>
      <p:ext uri="{BB962C8B-B14F-4D97-AF65-F5344CB8AC3E}">
        <p14:creationId xmlns:p14="http://schemas.microsoft.com/office/powerpoint/2010/main" val="2127797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9560859" cy="788894"/>
          </a:xfrm>
        </p:spPr>
        <p:txBody>
          <a:bodyPr>
            <a:normAutofit/>
          </a:bodyPr>
          <a:lstStyle/>
          <a:p>
            <a:r>
              <a:rPr lang="sr-Cyrl-RS" sz="3400" dirty="0" smtClean="0"/>
              <a:t>Пренос снаге и кретања са мотора на точкове</a:t>
            </a:r>
            <a:endParaRPr lang="en-US" sz="3400" dirty="0"/>
          </a:p>
        </p:txBody>
      </p:sp>
      <p:pic>
        <p:nvPicPr>
          <p:cNvPr id="3" name="Picture 8" descr="pogonska linija m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30" y="1721224"/>
            <a:ext cx="9263592" cy="350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91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S_34060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541" y="138113"/>
            <a:ext cx="3871912"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p:cNvSpPr>
            <a:spLocks noGrp="1" noChangeArrowheads="1"/>
          </p:cNvSpPr>
          <p:nvPr>
            <p:ph type="title"/>
          </p:nvPr>
        </p:nvSpPr>
        <p:spPr>
          <a:xfrm>
            <a:off x="1990725" y="1"/>
            <a:ext cx="4470400" cy="504825"/>
          </a:xfrm>
        </p:spPr>
        <p:txBody>
          <a:bodyPr/>
          <a:lstStyle/>
          <a:p>
            <a:pPr eaLnBrk="1" hangingPunct="1">
              <a:defRPr/>
            </a:pPr>
            <a:r>
              <a:rPr lang="sr-Cyrl-CS" sz="2400" b="1"/>
              <a:t>Основни делови мотоцикла</a:t>
            </a:r>
            <a:endParaRPr lang="sr-Latn-CS" sz="2400" b="1"/>
          </a:p>
        </p:txBody>
      </p:sp>
      <p:sp>
        <p:nvSpPr>
          <p:cNvPr id="19463" name="Rectangle 7"/>
          <p:cNvSpPr>
            <a:spLocks noGrp="1" noChangeArrowheads="1"/>
          </p:cNvSpPr>
          <p:nvPr>
            <p:ph idx="1"/>
          </p:nvPr>
        </p:nvSpPr>
        <p:spPr>
          <a:xfrm>
            <a:off x="482040" y="3036888"/>
            <a:ext cx="8975725" cy="3962400"/>
          </a:xfrm>
        </p:spPr>
        <p:txBody>
          <a:bodyPr/>
          <a:lstStyle/>
          <a:p>
            <a:pPr marL="0" indent="0">
              <a:lnSpc>
                <a:spcPct val="80000"/>
              </a:lnSpc>
              <a:buNone/>
              <a:defRPr/>
            </a:pPr>
            <a:r>
              <a:rPr lang="sr-Cyrl-CS" sz="1800" dirty="0">
                <a:solidFill>
                  <a:srgbClr val="000000"/>
                </a:solidFill>
              </a:rPr>
              <a:t>Пренос снаге и обртног момента од мотора до погонског задњег точка остварује се </a:t>
            </a:r>
            <a:r>
              <a:rPr lang="sr-Cyrl-CS" sz="1800" b="1" dirty="0">
                <a:solidFill>
                  <a:schemeClr val="tx2"/>
                </a:solidFill>
              </a:rPr>
              <a:t>мењачем</a:t>
            </a:r>
            <a:r>
              <a:rPr lang="sr-Cyrl-CS" sz="1800" dirty="0">
                <a:solidFill>
                  <a:srgbClr val="000000"/>
                </a:solidFill>
              </a:rPr>
              <a:t> и </a:t>
            </a:r>
            <a:r>
              <a:rPr lang="sr-Cyrl-CS" sz="1800" b="1" dirty="0">
                <a:solidFill>
                  <a:schemeClr val="tx2"/>
                </a:solidFill>
              </a:rPr>
              <a:t>ланчастим преносником</a:t>
            </a:r>
            <a:r>
              <a:rPr lang="sr-Cyrl-CS" sz="1800" dirty="0">
                <a:solidFill>
                  <a:srgbClr val="000000"/>
                </a:solidFill>
              </a:rPr>
              <a:t>. Између мотора и мењача уграђена је еластична фрикциона спојница (</a:t>
            </a:r>
            <a:r>
              <a:rPr lang="sr-Cyrl-CS" sz="1800" b="1" dirty="0">
                <a:solidFill>
                  <a:schemeClr val="tx2"/>
                </a:solidFill>
              </a:rPr>
              <a:t>квачило</a:t>
            </a:r>
            <a:r>
              <a:rPr lang="sr-Cyrl-CS" sz="1800" dirty="0">
                <a:solidFill>
                  <a:srgbClr val="000000"/>
                </a:solidFill>
              </a:rPr>
              <a:t>). Диск </a:t>
            </a:r>
            <a:r>
              <a:rPr lang="sr-Cyrl-CS" sz="1800" b="1" dirty="0">
                <a:solidFill>
                  <a:schemeClr val="tx2"/>
                </a:solidFill>
              </a:rPr>
              <a:t>кочнице</a:t>
            </a:r>
            <a:r>
              <a:rPr lang="sr-Cyrl-CS" sz="1800" dirty="0">
                <a:solidFill>
                  <a:srgbClr val="000000"/>
                </a:solidFill>
              </a:rPr>
              <a:t> омогућују независно кочење предњег и задњег точка. </a:t>
            </a:r>
            <a:r>
              <a:rPr lang="sr-Cyrl-CS" sz="1800" b="1" dirty="0">
                <a:solidFill>
                  <a:schemeClr val="tx2"/>
                </a:solidFill>
              </a:rPr>
              <a:t>Управљач</a:t>
            </a:r>
            <a:r>
              <a:rPr lang="sr-Cyrl-CS" sz="1800" dirty="0">
                <a:solidFill>
                  <a:srgbClr val="000000"/>
                </a:solidFill>
              </a:rPr>
              <a:t> је преко осовине и виљушке са опружним вешањем спрегнут са осовином предњег </a:t>
            </a:r>
            <a:r>
              <a:rPr lang="sr-Cyrl-CS" sz="1800" b="1" dirty="0">
                <a:solidFill>
                  <a:schemeClr val="tx2"/>
                </a:solidFill>
              </a:rPr>
              <a:t>точка</a:t>
            </a:r>
            <a:r>
              <a:rPr lang="sr-Cyrl-CS" sz="1800" dirty="0">
                <a:solidFill>
                  <a:srgbClr val="000000"/>
                </a:solidFill>
              </a:rPr>
              <a:t> чиме се омогућује управљање и одржавање равнотеже при вожњи. Опруге (</a:t>
            </a:r>
            <a:r>
              <a:rPr lang="sr-Cyrl-CS" sz="1800" b="1" dirty="0">
                <a:solidFill>
                  <a:schemeClr val="tx2"/>
                </a:solidFill>
              </a:rPr>
              <a:t>амортизери</a:t>
            </a:r>
            <a:r>
              <a:rPr lang="sr-Cyrl-CS" sz="1800" dirty="0">
                <a:solidFill>
                  <a:srgbClr val="000000"/>
                </a:solidFill>
              </a:rPr>
              <a:t>) на предњој и задњој виљушци ублажавају (амортизују) ударе настале услед неравнина на путу. На управљач се постављају: ручица за гас, ручица предње кочнице, ручица квачила, брзиномер, прекидачи за осветљење, стартовање мотора, мигавце, сирену и др. Изнад мотора на рам је причвршћен </a:t>
            </a:r>
            <a:r>
              <a:rPr lang="sr-Cyrl-CS" sz="1800" b="1" dirty="0">
                <a:solidFill>
                  <a:schemeClr val="tx2"/>
                </a:solidFill>
              </a:rPr>
              <a:t>резервар</a:t>
            </a:r>
            <a:r>
              <a:rPr lang="sr-Cyrl-CS" sz="1800" dirty="0">
                <a:solidFill>
                  <a:srgbClr val="000000"/>
                </a:solidFill>
              </a:rPr>
              <a:t> за гориво и </a:t>
            </a:r>
            <a:r>
              <a:rPr lang="sr-Cyrl-CS" sz="1800" b="1" dirty="0">
                <a:solidFill>
                  <a:schemeClr val="tx2"/>
                </a:solidFill>
              </a:rPr>
              <a:t>седиште</a:t>
            </a:r>
            <a:r>
              <a:rPr lang="sr-Cyrl-CS" sz="1800" dirty="0">
                <a:solidFill>
                  <a:srgbClr val="000000"/>
                </a:solidFill>
              </a:rPr>
              <a:t> возача и сувозача. </a:t>
            </a:r>
            <a:r>
              <a:rPr lang="sr-Cyrl-CS" sz="1800" b="1" dirty="0">
                <a:solidFill>
                  <a:schemeClr val="tx2"/>
                </a:solidFill>
              </a:rPr>
              <a:t>Електрични уређаји</a:t>
            </a:r>
            <a:r>
              <a:rPr lang="sr-Cyrl-CS" sz="1800" dirty="0">
                <a:solidFill>
                  <a:srgbClr val="000000"/>
                </a:solidFill>
              </a:rPr>
              <a:t> на мотоциклу обухватају: извор електричне струје, светлосно-сигналне уређаје (светло за осветљавање пута – оборено и дуго, показиваче правца кретања – мигавце, позиционо светло, стоп светло, сирену, систем за паљење смеше у мотору, а код већих мотоцикала и систем за стартовање мотора.</a:t>
            </a:r>
            <a:r>
              <a:rPr lang="sr-Cyrl-CS" sz="1800" dirty="0">
                <a:solidFill>
                  <a:srgbClr val="000000"/>
                </a:solidFill>
                <a:effectLst>
                  <a:outerShdw blurRad="38100" dist="38100" dir="2700000" algn="tl">
                    <a:srgbClr val="FFFFFF"/>
                  </a:outerShdw>
                </a:effectLst>
              </a:rPr>
              <a:t> </a:t>
            </a:r>
            <a:endParaRPr lang="sr-Latn-CS" sz="1800" dirty="0">
              <a:solidFill>
                <a:srgbClr val="000000"/>
              </a:solidFill>
              <a:effectLst>
                <a:outerShdw blurRad="38100" dist="38100" dir="2700000" algn="tl">
                  <a:srgbClr val="FFFFFF"/>
                </a:outerShdw>
              </a:effectLst>
            </a:endParaRPr>
          </a:p>
        </p:txBody>
      </p:sp>
      <p:sp>
        <p:nvSpPr>
          <p:cNvPr id="14341" name="Text Box 8"/>
          <p:cNvSpPr txBox="1">
            <a:spLocks noChangeArrowheads="1"/>
          </p:cNvSpPr>
          <p:nvPr/>
        </p:nvSpPr>
        <p:spPr bwMode="auto">
          <a:xfrm>
            <a:off x="596153" y="611189"/>
            <a:ext cx="5259388"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sr-Cyrl-CS" sz="1500" dirty="0">
                <a:solidFill>
                  <a:srgbClr val="000000"/>
                </a:solidFill>
              </a:rPr>
              <a:t>Носећу конструкцију мотоцикла чини </a:t>
            </a:r>
            <a:r>
              <a:rPr lang="sr-Cyrl-CS" sz="1500" b="1" dirty="0">
                <a:solidFill>
                  <a:schemeClr val="tx2"/>
                </a:solidFill>
              </a:rPr>
              <a:t>рам</a:t>
            </a:r>
            <a:r>
              <a:rPr lang="sr-Cyrl-CS" sz="1500" dirty="0">
                <a:solidFill>
                  <a:srgbClr val="000000"/>
                </a:solidFill>
              </a:rPr>
              <a:t> израђен од челичних цеви и пресованог лима. На рам су причвршћени сви остали механизми и делови мотоцикла. Погон мотоцикла остварује бензински двотактни или четворотактни </a:t>
            </a:r>
            <a:r>
              <a:rPr lang="sr-Cyrl-CS" sz="1500" b="1" dirty="0">
                <a:solidFill>
                  <a:schemeClr val="tx2"/>
                </a:solidFill>
              </a:rPr>
              <a:t>мотор</a:t>
            </a:r>
            <a:r>
              <a:rPr lang="sr-Cyrl-CS" sz="1500" dirty="0">
                <a:solidFill>
                  <a:srgbClr val="000000"/>
                </a:solidFill>
              </a:rPr>
              <a:t> са унутрашњим сагоревањем хлађен ваздухом. У зависности од намене мотоцикла уграђују се једноцилиндрични, двоцилиндрични или четвороцилиндрични бензински мотори.</a:t>
            </a:r>
            <a:endParaRPr lang="sr-Latn-CS" sz="1500" dirty="0">
              <a:solidFill>
                <a:srgbClr val="000000"/>
              </a:solidFill>
            </a:endParaRPr>
          </a:p>
        </p:txBody>
      </p:sp>
    </p:spTree>
    <p:extLst>
      <p:ext uri="{BB962C8B-B14F-4D97-AF65-F5344CB8AC3E}">
        <p14:creationId xmlns:p14="http://schemas.microsoft.com/office/powerpoint/2010/main" val="3917118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1799105" y="-11112"/>
            <a:ext cx="8229600" cy="682625"/>
          </a:xfrm>
        </p:spPr>
        <p:txBody>
          <a:bodyPr>
            <a:normAutofit fontScale="90000"/>
          </a:bodyPr>
          <a:lstStyle/>
          <a:p>
            <a:pPr eaLnBrk="1" hangingPunct="1">
              <a:defRPr/>
            </a:pPr>
            <a:r>
              <a:rPr lang="sr-Cyrl-CS" sz="4000"/>
              <a:t>Главни делови аутомобила</a:t>
            </a:r>
            <a:endParaRPr lang="sr-Latn-CS" sz="4000"/>
          </a:p>
        </p:txBody>
      </p:sp>
      <p:pic>
        <p:nvPicPr>
          <p:cNvPr id="18435" name="Picture 5" descr="2kad95f4582a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74" y="671513"/>
            <a:ext cx="824865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523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98955339 RF"/>
          <p:cNvPicPr>
            <a:picLocks noChangeAspect="1" noChangeArrowheads="1"/>
          </p:cNvPicPr>
          <p:nvPr/>
        </p:nvPicPr>
        <p:blipFill>
          <a:blip r:embed="rId4">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528917" y="619920"/>
            <a:ext cx="42989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0"/>
          <p:cNvSpPr>
            <a:spLocks noGrp="1" noChangeArrowheads="1"/>
          </p:cNvSpPr>
          <p:nvPr>
            <p:ph type="title"/>
          </p:nvPr>
        </p:nvSpPr>
        <p:spPr>
          <a:xfrm>
            <a:off x="1989138" y="1"/>
            <a:ext cx="8229600" cy="841375"/>
          </a:xfrm>
        </p:spPr>
        <p:txBody>
          <a:bodyPr/>
          <a:lstStyle/>
          <a:p>
            <a:pPr eaLnBrk="1" hangingPunct="1"/>
            <a:r>
              <a:rPr lang="sr-Cyrl-CS" smtClean="0">
                <a:solidFill>
                  <a:schemeClr val="tx1"/>
                </a:solidFill>
                <a:effectLst/>
              </a:rPr>
              <a:t>управљачки механизам</a:t>
            </a:r>
            <a:endParaRPr lang="sr-Latn-CS" smtClean="0">
              <a:solidFill>
                <a:schemeClr val="tx1"/>
              </a:solidFill>
              <a:effectLst/>
            </a:endParaRPr>
          </a:p>
        </p:txBody>
      </p:sp>
      <p:pic>
        <p:nvPicPr>
          <p:cNvPr id="2053" name="Picture 12" descr="730166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816" y="3814763"/>
            <a:ext cx="421005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9" r:id="rId2" imgW="4965991" imgH="3701917"/>
        </mc:Choice>
        <mc:Fallback>
          <p:control r:id="rId2" imgW="4965991" imgH="3701917">
            <p:pic>
              <p:nvPicPr>
                <p:cNvPr id="205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5040452" y="619920"/>
                  <a:ext cx="4965700" cy="37020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288512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962150" y="0"/>
            <a:ext cx="8229600" cy="858838"/>
          </a:xfrm>
        </p:spPr>
        <p:txBody>
          <a:bodyPr/>
          <a:lstStyle/>
          <a:p>
            <a:pPr eaLnBrk="1" hangingPunct="1"/>
            <a:r>
              <a:rPr lang="sr-Cyrl-CS" smtClean="0">
                <a:solidFill>
                  <a:schemeClr val="tx1"/>
                </a:solidFill>
                <a:effectLst/>
              </a:rPr>
              <a:t>фрикциона спојница – квачило</a:t>
            </a:r>
            <a:endParaRPr lang="sr-Latn-CS" smtClean="0">
              <a:solidFill>
                <a:schemeClr val="tx1"/>
              </a:solidFill>
              <a:effectLst/>
            </a:endParaRPr>
          </a:p>
        </p:txBody>
      </p:sp>
    </p:spTree>
    <p:controls>
      <mc:AlternateContent xmlns:mc="http://schemas.openxmlformats.org/markup-compatibility/2006">
        <mc:Choice xmlns:v="urn:schemas-microsoft-com:vml" Requires="v">
          <p:control spid="2056" r:id="rId2" imgW="5140572" imgH="3881525"/>
        </mc:Choice>
        <mc:Fallback>
          <p:control r:id="rId2" imgW="5140572" imgH="3881525">
            <p:pic>
              <p:nvPicPr>
                <p:cNvPr id="3074"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06189" y="1373187"/>
                  <a:ext cx="5140325" cy="38814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7" r:id="rId3" imgW="3965423" imgH="3592449"/>
        </mc:Choice>
        <mc:Fallback>
          <p:control r:id="rId3" imgW="3965423" imgH="3592449">
            <p:pic>
              <p:nvPicPr>
                <p:cNvPr id="3075" name="ShockwaveFlash2"/>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5346514" y="1373187"/>
                  <a:ext cx="4591983" cy="409976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148975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933575" y="168275"/>
            <a:ext cx="8229600" cy="774700"/>
          </a:xfrm>
        </p:spPr>
        <p:txBody>
          <a:bodyPr>
            <a:normAutofit fontScale="90000"/>
          </a:bodyPr>
          <a:lstStyle/>
          <a:p>
            <a:pPr eaLnBrk="1" hangingPunct="1"/>
            <a:r>
              <a:rPr lang="sr-Cyrl-CS" sz="4000"/>
              <a:t>мењач и кардански (зглобни) преносник</a:t>
            </a:r>
            <a:endParaRPr lang="sr-Latn-CS" sz="4000"/>
          </a:p>
        </p:txBody>
      </p:sp>
      <p:pic>
        <p:nvPicPr>
          <p:cNvPr id="4101" name="Picture 5" descr="Prijenosni-dio-automobil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667" y="1255714"/>
            <a:ext cx="5570537"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6418263" y="2386013"/>
            <a:ext cx="347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sr-Cyrl-CS"/>
              <a:t>, </a:t>
            </a:r>
          </a:p>
          <a:p>
            <a:pPr algn="ctr" eaLnBrk="1" hangingPunct="1"/>
            <a:endParaRPr lang="sr-Latn-CS"/>
          </a:p>
        </p:txBody>
      </p:sp>
      <p:pic>
        <p:nvPicPr>
          <p:cNvPr id="4103" name="Picture 9" descr="Universal_joi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4752" y="4408489"/>
            <a:ext cx="19462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80" r:id="rId2" imgW="2892612" imgH="2332021"/>
        </mc:Choice>
        <mc:Fallback>
          <p:control r:id="rId2" imgW="2892612" imgH="2332021">
            <p:pic>
              <p:nvPicPr>
                <p:cNvPr id="4098" name="ShockwaveFlash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1678409" y="4525964"/>
                  <a:ext cx="2892425" cy="23320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81" r:id="rId3" imgW="3537043" imgH="3152801"/>
        </mc:Choice>
        <mc:Fallback>
          <p:control r:id="rId3" imgW="3537043" imgH="3152801">
            <p:pic>
              <p:nvPicPr>
                <p:cNvPr id="4099"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6211889" y="1255714"/>
                  <a:ext cx="3536950" cy="3152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69740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1878013" y="0"/>
            <a:ext cx="8229600" cy="971550"/>
          </a:xfrm>
        </p:spPr>
        <p:txBody>
          <a:bodyPr/>
          <a:lstStyle/>
          <a:p>
            <a:pPr eaLnBrk="1" hangingPunct="1"/>
            <a:r>
              <a:rPr lang="sr-Cyrl-CS" smtClean="0">
                <a:solidFill>
                  <a:schemeClr val="tx1"/>
                </a:solidFill>
                <a:effectLst/>
              </a:rPr>
              <a:t>диференцијал</a:t>
            </a:r>
            <a:endParaRPr lang="sr-Latn-CS" smtClean="0">
              <a:solidFill>
                <a:schemeClr val="tx1"/>
              </a:solidFill>
              <a:effectLst/>
            </a:endParaRPr>
          </a:p>
        </p:txBody>
      </p:sp>
      <p:sp>
        <p:nvSpPr>
          <p:cNvPr id="33799" name="Rectangle 7"/>
          <p:cNvSpPr>
            <a:spLocks noGrp="1" noChangeArrowheads="1"/>
          </p:cNvSpPr>
          <p:nvPr>
            <p:ph idx="1"/>
          </p:nvPr>
        </p:nvSpPr>
        <p:spPr>
          <a:xfrm>
            <a:off x="4481047" y="828675"/>
            <a:ext cx="5178425" cy="3298825"/>
          </a:xfrm>
        </p:spPr>
        <p:txBody>
          <a:bodyPr/>
          <a:lstStyle/>
          <a:p>
            <a:pPr marL="0" indent="0">
              <a:lnSpc>
                <a:spcPct val="80000"/>
              </a:lnSpc>
              <a:buNone/>
              <a:defRPr/>
            </a:pPr>
            <a:r>
              <a:rPr lang="sr-Cyrl-CS" sz="2400" dirty="0"/>
              <a:t>Улога </a:t>
            </a:r>
            <a:r>
              <a:rPr lang="sr-Cyrl-CS" sz="2400" b="1" dirty="0"/>
              <a:t>диференцијала</a:t>
            </a:r>
            <a:r>
              <a:rPr lang="sr-Cyrl-CS" sz="2400" dirty="0"/>
              <a:t> се темељи на потреби да обртни момент погонске осовине буде расподељен између оба погонска точка тако, да се они могу окретати различитим брзинама. Ово је неопходно јер се приликом закретања возила (нпр. у кривини) спољашњи точкови обрћу брже од унутрашњих.</a:t>
            </a:r>
            <a:endParaRPr lang="sr-Latn-CS" sz="2400" dirty="0"/>
          </a:p>
        </p:txBody>
      </p:sp>
      <p:pic>
        <p:nvPicPr>
          <p:cNvPr id="19460" name="Picture 5" descr="96168958 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89" y="828675"/>
            <a:ext cx="3952875"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pogonska linija m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735" y="4476377"/>
            <a:ext cx="6565900"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689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708570" y="51991"/>
            <a:ext cx="8226425" cy="692150"/>
          </a:xfrm>
        </p:spPr>
        <p:txBody>
          <a:bodyPr>
            <a:normAutofit fontScale="90000"/>
          </a:bodyPr>
          <a:lstStyle/>
          <a:p>
            <a:pPr eaLnBrk="1" hangingPunct="1">
              <a:defRPr/>
            </a:pPr>
            <a:r>
              <a:rPr lang="sr-Cyrl-CS" sz="5100" dirty="0"/>
              <a:t>Кочнице</a:t>
            </a:r>
            <a:endParaRPr lang="sr-Latn-CS" sz="5100" dirty="0"/>
          </a:p>
        </p:txBody>
      </p:sp>
      <p:sp>
        <p:nvSpPr>
          <p:cNvPr id="36867" name="Rectangle 3"/>
          <p:cNvSpPr>
            <a:spLocks noGrp="1" noChangeArrowheads="1"/>
          </p:cNvSpPr>
          <p:nvPr>
            <p:ph type="subTitle" idx="1"/>
          </p:nvPr>
        </p:nvSpPr>
        <p:spPr>
          <a:xfrm>
            <a:off x="-318247" y="529432"/>
            <a:ext cx="9144000" cy="1079500"/>
          </a:xfrm>
        </p:spPr>
        <p:txBody>
          <a:bodyPr/>
          <a:lstStyle/>
          <a:p>
            <a:pPr eaLnBrk="1" hangingPunct="1">
              <a:defRPr/>
            </a:pPr>
            <a:r>
              <a:rPr lang="sr-Cyrl-CS" dirty="0" smtClean="0">
                <a:solidFill>
                  <a:schemeClr val="tx1"/>
                </a:solidFill>
              </a:rPr>
              <a:t>Користе трење како би зауставиле или успориле ротирајуће елементе</a:t>
            </a:r>
            <a:endParaRPr lang="sr-Latn-CS" dirty="0" smtClean="0">
              <a:solidFill>
                <a:schemeClr val="tx1"/>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239" y="4312446"/>
            <a:ext cx="2555875"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4107" r:id="rId2" imgW="3348092" imgH="3024347"/>
        </mc:Choice>
        <mc:Fallback>
          <p:control r:id="rId2" imgW="3348092" imgH="3024347">
            <p:pic>
              <p:nvPicPr>
                <p:cNvPr id="5122"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730624" y="958850"/>
                  <a:ext cx="3348038" cy="302418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08" r:id="rId3" imgW="3240069" imgH="2376321"/>
        </mc:Choice>
        <mc:Fallback>
          <p:control r:id="rId3" imgW="3240069" imgH="2376321">
            <p:pic>
              <p:nvPicPr>
                <p:cNvPr id="5123" name="ShockwaveFlash2"/>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4078662" y="1069182"/>
                  <a:ext cx="3438244" cy="286623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09" r:id="rId4" imgW="3600457" imgH="2637045"/>
        </mc:Choice>
        <mc:Fallback>
          <p:control r:id="rId4" imgW="3600457" imgH="2637045">
            <p:pic>
              <p:nvPicPr>
                <p:cNvPr id="5124" name="ShockwaveFlash3"/>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730624" y="4045746"/>
                  <a:ext cx="3195917" cy="2543314"/>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079314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TotalTime>
  <Words>365</Words>
  <Application>Microsoft Office PowerPoint</Application>
  <PresentationFormat>Widescreen</PresentationFormat>
  <Paragraphs>18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Trebuchet MS</vt:lpstr>
      <vt:lpstr>Verdana</vt:lpstr>
      <vt:lpstr>Wingdings 3</vt:lpstr>
      <vt:lpstr>Facet</vt:lpstr>
      <vt:lpstr>ПОДСИСТЕМИ ВОЗИЛА ДРУМСКОГ САОБРАЋАЈА</vt:lpstr>
      <vt:lpstr>Пренос снаге и кретања са мотора на точкове</vt:lpstr>
      <vt:lpstr>Основни делови мотоцикла</vt:lpstr>
      <vt:lpstr>Главни делови аутомобила</vt:lpstr>
      <vt:lpstr>управљачки механизам</vt:lpstr>
      <vt:lpstr>фрикциона спојница – квачило</vt:lpstr>
      <vt:lpstr>мењач и кардански (зглобни) преносник</vt:lpstr>
      <vt:lpstr>диференцијал</vt:lpstr>
      <vt:lpstr>Кочнице</vt:lpstr>
      <vt:lpstr>Систем за ослањање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ПОДСИСТЕМИ ВОЗИЛА ДРУМСКОГ САОБРАЋАЈА</dc:title>
  <dc:creator>dikovicc</dc:creator>
  <cp:lastModifiedBy>Dikovicci</cp:lastModifiedBy>
  <cp:revision>2</cp:revision>
  <dcterms:created xsi:type="dcterms:W3CDTF">2019-09-29T08:04:29Z</dcterms:created>
  <dcterms:modified xsi:type="dcterms:W3CDTF">2020-09-26T21:45:12Z</dcterms:modified>
</cp:coreProperties>
</file>